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8"/>
  </p:notesMasterIdLst>
  <p:sldIdLst>
    <p:sldId id="256" r:id="rId5"/>
    <p:sldId id="281" r:id="rId6"/>
    <p:sldId id="313" r:id="rId7"/>
    <p:sldId id="314" r:id="rId8"/>
    <p:sldId id="326" r:id="rId9"/>
    <p:sldId id="327" r:id="rId10"/>
    <p:sldId id="328" r:id="rId11"/>
    <p:sldId id="329" r:id="rId12"/>
    <p:sldId id="316" r:id="rId13"/>
    <p:sldId id="284" r:id="rId14"/>
    <p:sldId id="330" r:id="rId15"/>
    <p:sldId id="332" r:id="rId16"/>
    <p:sldId id="334" r:id="rId17"/>
    <p:sldId id="275" r:id="rId18"/>
    <p:sldId id="266" r:id="rId19"/>
    <p:sldId id="267" r:id="rId20"/>
    <p:sldId id="269" r:id="rId21"/>
    <p:sldId id="335" r:id="rId22"/>
    <p:sldId id="336" r:id="rId23"/>
    <p:sldId id="338" r:id="rId24"/>
    <p:sldId id="339" r:id="rId25"/>
    <p:sldId id="337" r:id="rId26"/>
    <p:sldId id="272"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02" autoAdjust="0"/>
    <p:restoredTop sz="94578"/>
  </p:normalViewPr>
  <p:slideViewPr>
    <p:cSldViewPr snapToGrid="0" snapToObjects="1">
      <p:cViewPr>
        <p:scale>
          <a:sx n="112" d="100"/>
          <a:sy n="112" d="100"/>
        </p:scale>
        <p:origin x="264"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32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5DBDC2-15C3-A547-9717-B6CDA8D46125}" type="datetimeFigureOut">
              <a:rPr lang="en-US" smtClean="0"/>
              <a:t>2/10/20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D235A9-8DC0-F14C-A442-9F3E8C85913D}" type="slidenum">
              <a:rPr lang="en-US" smtClean="0"/>
              <a:t>‹#›</a:t>
            </a:fld>
            <a:endParaRPr lang="en-US"/>
          </a:p>
        </p:txBody>
      </p:sp>
    </p:spTree>
    <p:extLst>
      <p:ext uri="{BB962C8B-B14F-4D97-AF65-F5344CB8AC3E}">
        <p14:creationId xmlns:p14="http://schemas.microsoft.com/office/powerpoint/2010/main" val="6664250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D235A9-8DC0-F14C-A442-9F3E8C85913D}" type="slidenum">
              <a:rPr lang="en-US" smtClean="0"/>
              <a:t>2</a:t>
            </a:fld>
            <a:endParaRPr lang="en-US"/>
          </a:p>
        </p:txBody>
      </p:sp>
    </p:spTree>
    <p:extLst>
      <p:ext uri="{BB962C8B-B14F-4D97-AF65-F5344CB8AC3E}">
        <p14:creationId xmlns:p14="http://schemas.microsoft.com/office/powerpoint/2010/main" val="281227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Garamond" panose="02020404030301010803" pitchFamily="18" charset="0"/>
              </a:rPr>
              <a:t>Peter Paul Rubens, “Death of Semele”</a:t>
            </a:r>
          </a:p>
          <a:p>
            <a:endParaRPr lang="en-US" dirty="0"/>
          </a:p>
        </p:txBody>
      </p:sp>
      <p:sp>
        <p:nvSpPr>
          <p:cNvPr id="4" name="Slide Number Placeholder 3"/>
          <p:cNvSpPr>
            <a:spLocks noGrp="1"/>
          </p:cNvSpPr>
          <p:nvPr>
            <p:ph type="sldNum" sz="quarter" idx="5"/>
          </p:nvPr>
        </p:nvSpPr>
        <p:spPr/>
        <p:txBody>
          <a:bodyPr/>
          <a:lstStyle/>
          <a:p>
            <a:fld id="{F7D235A9-8DC0-F14C-A442-9F3E8C85913D}" type="slidenum">
              <a:rPr lang="en-US" smtClean="0"/>
              <a:t>11</a:t>
            </a:fld>
            <a:endParaRPr lang="en-US"/>
          </a:p>
        </p:txBody>
      </p:sp>
    </p:spTree>
    <p:extLst>
      <p:ext uri="{BB962C8B-B14F-4D97-AF65-F5344CB8AC3E}">
        <p14:creationId xmlns:p14="http://schemas.microsoft.com/office/powerpoint/2010/main" val="2480007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a:solidFill>
                  <a:schemeClr val="tx1"/>
                </a:solidFill>
                <a:effectLst/>
                <a:latin typeface="+mn-lt"/>
                <a:ea typeface="+mn-ea"/>
                <a:cs typeface="+mn-cs"/>
              </a:rPr>
              <a:t>Portrait of Giovanni </a:t>
            </a:r>
            <a:r>
              <a:rPr lang="en-US" sz="1200" i="1" kern="1200" dirty="0" err="1">
                <a:solidFill>
                  <a:schemeClr val="tx1"/>
                </a:solidFill>
                <a:effectLst/>
                <a:latin typeface="+mn-lt"/>
                <a:ea typeface="+mn-ea"/>
                <a:cs typeface="+mn-cs"/>
              </a:rPr>
              <a:t>Arnolfini</a:t>
            </a:r>
            <a:r>
              <a:rPr lang="en-US" sz="1200" i="1" kern="1200" dirty="0">
                <a:solidFill>
                  <a:schemeClr val="tx1"/>
                </a:solidFill>
                <a:effectLst/>
                <a:latin typeface="+mn-lt"/>
                <a:ea typeface="+mn-ea"/>
                <a:cs typeface="+mn-cs"/>
              </a:rPr>
              <a:t> and His Wife Giovanna </a:t>
            </a:r>
            <a:r>
              <a:rPr lang="en-US" sz="1200" i="1" kern="1200" dirty="0" err="1">
                <a:solidFill>
                  <a:schemeClr val="tx1"/>
                </a:solidFill>
                <a:effectLst/>
                <a:latin typeface="+mn-lt"/>
                <a:ea typeface="+mn-ea"/>
                <a:cs typeface="+mn-cs"/>
              </a:rPr>
              <a:t>Cenami</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F7D235A9-8DC0-F14C-A442-9F3E8C85913D}" type="slidenum">
              <a:rPr lang="en-US" smtClean="0"/>
              <a:t>14</a:t>
            </a:fld>
            <a:endParaRPr lang="en-US"/>
          </a:p>
        </p:txBody>
      </p:sp>
    </p:spTree>
    <p:extLst>
      <p:ext uri="{BB962C8B-B14F-4D97-AF65-F5344CB8AC3E}">
        <p14:creationId xmlns:p14="http://schemas.microsoft.com/office/powerpoint/2010/main" val="186221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ACDB3CC-F982-40F9-8DD6-BCC9AFBF44BD}" type="datetime1">
              <a:rPr lang="en-US" smtClean="0"/>
              <a:pPr/>
              <a:t>2/10/20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C2560D-EC28-3B41-86E8-18F1CE0113B4}" type="datetimeFigureOut">
              <a:rPr lang="en-US" smtClean="0"/>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2/10/20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8C2560D-EC28-3B41-86E8-18F1CE0113B4}" type="datetimeFigureOut">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C2560D-EC28-3B41-86E8-18F1CE0113B4}" type="datetimeFigureOut">
              <a:rPr lang="en-US" smtClean="0"/>
              <a:t>2/10/20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C2560D-EC28-3B41-86E8-18F1CE0113B4}" type="datetimeFigureOut">
              <a:rPr lang="en-US" smtClean="0"/>
              <a:t>2/10/20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2/10/20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2/10/20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2/10/20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alphaModFix amt="48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8235" y="1"/>
            <a:ext cx="4679577" cy="2294964"/>
          </a:xfrm>
        </p:spPr>
        <p:txBody>
          <a:bodyPr>
            <a:normAutofit/>
          </a:bodyPr>
          <a:lstStyle/>
          <a:p>
            <a:r>
              <a:rPr lang="en-US" sz="3600" b="1" dirty="0">
                <a:latin typeface="Garamond"/>
                <a:cs typeface="Garamond"/>
              </a:rPr>
              <a:t>SEEING THE BEAUTY OF GOD:</a:t>
            </a:r>
            <a:br>
              <a:rPr lang="en-US" sz="3600" b="1" dirty="0">
                <a:latin typeface="Garamond"/>
                <a:cs typeface="Garamond"/>
              </a:rPr>
            </a:br>
            <a:r>
              <a:rPr lang="en-US" sz="3600" b="1" dirty="0">
                <a:latin typeface="Garamond"/>
                <a:cs typeface="Garamond"/>
              </a:rPr>
              <a:t>DANTE’S </a:t>
            </a:r>
            <a:r>
              <a:rPr lang="en-US" sz="3600" b="1" i="1" dirty="0">
                <a:latin typeface="Garamond"/>
                <a:cs typeface="Garamond"/>
              </a:rPr>
              <a:t>PARADISO</a:t>
            </a:r>
            <a:endParaRPr lang="en-US" sz="3600" b="1" dirty="0">
              <a:latin typeface="Garamond"/>
              <a:cs typeface="Garamond"/>
            </a:endParaRPr>
          </a:p>
        </p:txBody>
      </p:sp>
      <p:sp>
        <p:nvSpPr>
          <p:cNvPr id="3" name="Subtitle 2"/>
          <p:cNvSpPr>
            <a:spLocks noGrp="1"/>
          </p:cNvSpPr>
          <p:nvPr>
            <p:ph type="subTitle" idx="1"/>
          </p:nvPr>
        </p:nvSpPr>
        <p:spPr>
          <a:xfrm>
            <a:off x="3998258" y="4213411"/>
            <a:ext cx="4930589" cy="2294965"/>
          </a:xfrm>
        </p:spPr>
        <p:txBody>
          <a:bodyPr>
            <a:normAutofit fontScale="85000" lnSpcReduction="10000"/>
          </a:bodyPr>
          <a:lstStyle/>
          <a:p>
            <a:endParaRPr lang="en-US" b="1" i="1" cap="small" dirty="0">
              <a:latin typeface="Garamond"/>
              <a:cs typeface="Garamond"/>
            </a:endParaRPr>
          </a:p>
          <a:p>
            <a:r>
              <a:rPr lang="en-US" sz="3000" b="1" cap="small" dirty="0">
                <a:solidFill>
                  <a:srgbClr val="000000"/>
                </a:solidFill>
                <a:latin typeface="Garamond"/>
                <a:cs typeface="Garamond"/>
              </a:rPr>
              <a:t>SRI Institute Day</a:t>
            </a:r>
          </a:p>
          <a:p>
            <a:r>
              <a:rPr lang="en-US" sz="3000" b="1" cap="small" dirty="0">
                <a:solidFill>
                  <a:srgbClr val="000000"/>
                </a:solidFill>
                <a:latin typeface="Garamond"/>
                <a:cs typeface="Garamond"/>
              </a:rPr>
              <a:t>Literature Breakout Session</a:t>
            </a:r>
          </a:p>
          <a:p>
            <a:r>
              <a:rPr lang="en-US" sz="2900" b="1" cap="small" dirty="0">
                <a:solidFill>
                  <a:srgbClr val="000000"/>
                </a:solidFill>
                <a:latin typeface="Garamond"/>
                <a:cs typeface="Garamond"/>
              </a:rPr>
              <a:t>Jennifer Newsome Martin, Ph.D.</a:t>
            </a:r>
          </a:p>
        </p:txBody>
      </p:sp>
    </p:spTree>
    <p:extLst>
      <p:ext uri="{BB962C8B-B14F-4D97-AF65-F5344CB8AC3E}">
        <p14:creationId xmlns:p14="http://schemas.microsoft.com/office/powerpoint/2010/main" val="631694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5B5D4-2AC9-AB48-AD47-F4CFA688463A}"/>
              </a:ext>
            </a:extLst>
          </p:cNvPr>
          <p:cNvSpPr>
            <a:spLocks noGrp="1"/>
          </p:cNvSpPr>
          <p:nvPr>
            <p:ph type="title"/>
          </p:nvPr>
        </p:nvSpPr>
        <p:spPr>
          <a:xfrm>
            <a:off x="0" y="92597"/>
            <a:ext cx="4646084" cy="5646051"/>
          </a:xfrm>
        </p:spPr>
        <p:txBody>
          <a:bodyPr>
            <a:normAutofit/>
          </a:bodyPr>
          <a:lstStyle/>
          <a:p>
            <a:pPr algn="ctr"/>
            <a:r>
              <a:rPr lang="en-US" cap="small" dirty="0">
                <a:latin typeface="Garamond" panose="02020404030301010803" pitchFamily="18" charset="0"/>
              </a:rPr>
              <a:t>Aesthetic-Optical Themes</a:t>
            </a:r>
            <a:br>
              <a:rPr lang="en-US" cap="small" dirty="0">
                <a:latin typeface="Garamond" panose="02020404030301010803" pitchFamily="18" charset="0"/>
              </a:rPr>
            </a:br>
            <a:r>
              <a:rPr lang="en-US" cap="small" dirty="0">
                <a:latin typeface="Garamond" panose="02020404030301010803" pitchFamily="18" charset="0"/>
              </a:rPr>
              <a:t> in Dante’s </a:t>
            </a:r>
            <a:r>
              <a:rPr lang="en-US" i="1" cap="small" dirty="0">
                <a:latin typeface="Garamond" panose="02020404030301010803" pitchFamily="18" charset="0"/>
              </a:rPr>
              <a:t>Paradiso</a:t>
            </a:r>
            <a:br>
              <a:rPr lang="en-US" i="1" cap="small" dirty="0">
                <a:latin typeface="Garamond" panose="02020404030301010803" pitchFamily="18" charset="0"/>
              </a:rPr>
            </a:br>
            <a:br>
              <a:rPr lang="en-US" i="1" cap="small" dirty="0">
                <a:latin typeface="Garamond" panose="02020404030301010803" pitchFamily="18" charset="0"/>
              </a:rPr>
            </a:br>
            <a:br>
              <a:rPr lang="en-US" i="1" dirty="0">
                <a:latin typeface="Garamond" panose="02020404030301010803" pitchFamily="18" charset="0"/>
              </a:rPr>
            </a:br>
            <a:br>
              <a:rPr lang="en-US" dirty="0">
                <a:latin typeface="Garamond" panose="02020404030301010803" pitchFamily="18" charset="0"/>
              </a:rPr>
            </a:br>
            <a:r>
              <a:rPr lang="en-US" dirty="0">
                <a:latin typeface="Garamond" panose="02020404030301010803" pitchFamily="18" charset="0"/>
              </a:rPr>
              <a:t>-Vision: The phenomenon of sight and Dante’s gradual strengthening of sight </a:t>
            </a:r>
            <a:br>
              <a:rPr lang="en-US" dirty="0">
                <a:latin typeface="Garamond" panose="02020404030301010803" pitchFamily="18" charset="0"/>
              </a:rPr>
            </a:br>
            <a:br>
              <a:rPr lang="en-US" dirty="0">
                <a:latin typeface="Garamond" panose="02020404030301010803" pitchFamily="18" charset="0"/>
              </a:rPr>
            </a:br>
            <a:r>
              <a:rPr lang="en-US" dirty="0">
                <a:latin typeface="Garamond" panose="02020404030301010803" pitchFamily="18" charset="0"/>
              </a:rPr>
              <a:t>-Light and its reflection</a:t>
            </a:r>
            <a:br>
              <a:rPr lang="en-US" dirty="0">
                <a:latin typeface="Garamond" panose="02020404030301010803" pitchFamily="18" charset="0"/>
              </a:rPr>
            </a:br>
            <a:br>
              <a:rPr lang="en-US" dirty="0">
                <a:latin typeface="Garamond" panose="02020404030301010803" pitchFamily="18" charset="0"/>
              </a:rPr>
            </a:br>
            <a:r>
              <a:rPr lang="en-US" dirty="0">
                <a:latin typeface="Garamond" panose="02020404030301010803" pitchFamily="18" charset="0"/>
              </a:rPr>
              <a:t>-Perspective</a:t>
            </a:r>
            <a:br>
              <a:rPr lang="en-US" dirty="0">
                <a:latin typeface="Garamond" panose="02020404030301010803" pitchFamily="18" charset="0"/>
              </a:rPr>
            </a:br>
            <a:br>
              <a:rPr lang="en-US" dirty="0">
                <a:latin typeface="Garamond" panose="02020404030301010803" pitchFamily="18" charset="0"/>
              </a:rPr>
            </a:br>
            <a:r>
              <a:rPr lang="en-US" dirty="0">
                <a:latin typeface="Garamond" panose="02020404030301010803" pitchFamily="18" charset="0"/>
              </a:rPr>
              <a:t>-The relationship of subjective and objective (the seer and the seen)</a:t>
            </a:r>
            <a:br>
              <a:rPr lang="en-US" dirty="0">
                <a:latin typeface="Garamond" panose="02020404030301010803" pitchFamily="18" charset="0"/>
              </a:rPr>
            </a:br>
            <a:endParaRPr lang="en-US" dirty="0">
              <a:latin typeface="Garamond" panose="02020404030301010803" pitchFamily="18" charset="0"/>
            </a:endParaRPr>
          </a:p>
        </p:txBody>
      </p:sp>
      <p:pic>
        <p:nvPicPr>
          <p:cNvPr id="6" name="Content Placeholder 5">
            <a:extLst>
              <a:ext uri="{FF2B5EF4-FFF2-40B4-BE49-F238E27FC236}">
                <a16:creationId xmlns:a16="http://schemas.microsoft.com/office/drawing/2014/main" id="{1B7120D8-D85D-0343-B28F-F3D6253833CE}"/>
              </a:ext>
            </a:extLst>
          </p:cNvPr>
          <p:cNvPicPr>
            <a:picLocks noGrp="1" noChangeAspect="1"/>
          </p:cNvPicPr>
          <p:nvPr>
            <p:ph idx="1"/>
          </p:nvPr>
        </p:nvPicPr>
        <p:blipFill>
          <a:blip r:embed="rId2"/>
          <a:stretch>
            <a:fillRect/>
          </a:stretch>
        </p:blipFill>
        <p:spPr>
          <a:xfrm>
            <a:off x="4646084" y="0"/>
            <a:ext cx="4497916" cy="6858000"/>
          </a:xfrm>
        </p:spPr>
      </p:pic>
      <p:sp>
        <p:nvSpPr>
          <p:cNvPr id="4" name="Text Placeholder 3">
            <a:extLst>
              <a:ext uri="{FF2B5EF4-FFF2-40B4-BE49-F238E27FC236}">
                <a16:creationId xmlns:a16="http://schemas.microsoft.com/office/drawing/2014/main" id="{68C4FA12-1DD1-1945-85C0-BA0CC81E48F5}"/>
              </a:ext>
            </a:extLst>
          </p:cNvPr>
          <p:cNvSpPr>
            <a:spLocks noGrp="1"/>
          </p:cNvSpPr>
          <p:nvPr>
            <p:ph type="body" sz="half" idx="2"/>
          </p:nvPr>
        </p:nvSpPr>
        <p:spPr>
          <a:xfrm>
            <a:off x="315310" y="5831246"/>
            <a:ext cx="3783724" cy="837568"/>
          </a:xfrm>
        </p:spPr>
        <p:txBody>
          <a:bodyPr>
            <a:normAutofit fontScale="85000" lnSpcReduction="20000"/>
          </a:bodyPr>
          <a:lstStyle/>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r>
              <a:rPr lang="en-US" dirty="0">
                <a:latin typeface="Garamond" panose="02020404030301010803" pitchFamily="18" charset="0"/>
              </a:rPr>
              <a:t>Posthumous portrait of Dante,</a:t>
            </a:r>
          </a:p>
          <a:p>
            <a:pPr algn="ctr"/>
            <a:r>
              <a:rPr lang="en-US" dirty="0">
                <a:latin typeface="Garamond" panose="02020404030301010803" pitchFamily="18" charset="0"/>
              </a:rPr>
              <a:t>Sandro Botticelli (~1495)</a:t>
            </a:r>
          </a:p>
        </p:txBody>
      </p:sp>
    </p:spTree>
    <p:extLst>
      <p:ext uri="{BB962C8B-B14F-4D97-AF65-F5344CB8AC3E}">
        <p14:creationId xmlns:p14="http://schemas.microsoft.com/office/powerpoint/2010/main" val="3102092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76745E-A999-FA4E-9907-2D8DD813DE71}"/>
              </a:ext>
            </a:extLst>
          </p:cNvPr>
          <p:cNvSpPr txBox="1"/>
          <p:nvPr/>
        </p:nvSpPr>
        <p:spPr>
          <a:xfrm>
            <a:off x="321972" y="4803820"/>
            <a:ext cx="5630290" cy="1200329"/>
          </a:xfrm>
          <a:prstGeom prst="rect">
            <a:avLst/>
          </a:prstGeom>
          <a:noFill/>
        </p:spPr>
        <p:txBody>
          <a:bodyPr wrap="square" rtlCol="0">
            <a:spAutoFit/>
          </a:bodyPr>
          <a:lstStyle/>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r>
              <a:rPr lang="en-US" dirty="0">
                <a:latin typeface="Garamond" panose="02020404030301010803" pitchFamily="18" charset="0"/>
              </a:rPr>
              <a:t>Peter Paul Rubens, “Death of Semele”</a:t>
            </a:r>
          </a:p>
        </p:txBody>
      </p:sp>
      <p:pic>
        <p:nvPicPr>
          <p:cNvPr id="6" name="Picture 5">
            <a:extLst>
              <a:ext uri="{FF2B5EF4-FFF2-40B4-BE49-F238E27FC236}">
                <a16:creationId xmlns:a16="http://schemas.microsoft.com/office/drawing/2014/main" id="{4763F122-1CB6-CF4B-AE6F-59E64315503C}"/>
              </a:ext>
            </a:extLst>
          </p:cNvPr>
          <p:cNvPicPr>
            <a:picLocks noChangeAspect="1"/>
          </p:cNvPicPr>
          <p:nvPr/>
        </p:nvPicPr>
        <p:blipFill>
          <a:blip r:embed="rId3"/>
          <a:stretch>
            <a:fillRect/>
          </a:stretch>
        </p:blipFill>
        <p:spPr>
          <a:xfrm>
            <a:off x="325730" y="1273160"/>
            <a:ext cx="5626532" cy="3889340"/>
          </a:xfrm>
          <a:prstGeom prst="rect">
            <a:avLst/>
          </a:prstGeom>
        </p:spPr>
      </p:pic>
      <p:sp>
        <p:nvSpPr>
          <p:cNvPr id="7" name="TextBox 6">
            <a:extLst>
              <a:ext uri="{FF2B5EF4-FFF2-40B4-BE49-F238E27FC236}">
                <a16:creationId xmlns:a16="http://schemas.microsoft.com/office/drawing/2014/main" id="{7B5D4FAB-C9B3-6A4A-A157-7F9E19C28048}"/>
              </a:ext>
            </a:extLst>
          </p:cNvPr>
          <p:cNvSpPr txBox="1"/>
          <p:nvPr/>
        </p:nvSpPr>
        <p:spPr>
          <a:xfrm>
            <a:off x="6168980" y="824248"/>
            <a:ext cx="2768958" cy="4185761"/>
          </a:xfrm>
          <a:prstGeom prst="rect">
            <a:avLst/>
          </a:prstGeom>
          <a:noFill/>
        </p:spPr>
        <p:txBody>
          <a:bodyPr wrap="square" rtlCol="0">
            <a:spAutoFit/>
          </a:bodyPr>
          <a:lstStyle/>
          <a:p>
            <a:br>
              <a:rPr lang="en-US" dirty="0">
                <a:latin typeface="Garamond" panose="02020404030301010803" pitchFamily="18" charset="0"/>
              </a:rPr>
            </a:br>
            <a:endParaRPr lang="en-US" dirty="0">
              <a:latin typeface="Garamond" panose="02020404030301010803" pitchFamily="18" charset="0"/>
            </a:endParaRPr>
          </a:p>
          <a:p>
            <a:r>
              <a:rPr lang="en-US" dirty="0">
                <a:latin typeface="Garamond" panose="02020404030301010803" pitchFamily="18" charset="0"/>
              </a:rPr>
              <a:t>“Were I to smile, then you would be like Semele when she was turned to ashes, because, as you have seen, my loveliness—which, even as we climb the steps of this eternal palace, blazes with more brightness—that, as it flashed, your mortal faculty would seem a branch a lightning bold has cracked.”</a:t>
            </a:r>
          </a:p>
          <a:p>
            <a:endParaRPr lang="en-US" dirty="0">
              <a:latin typeface="Garamond" panose="02020404030301010803" pitchFamily="18" charset="0"/>
            </a:endParaRPr>
          </a:p>
          <a:p>
            <a:pPr algn="r"/>
            <a:r>
              <a:rPr lang="en-US" sz="1400" i="1" dirty="0">
                <a:latin typeface="Garamond" panose="02020404030301010803" pitchFamily="18" charset="0"/>
              </a:rPr>
              <a:t>Paradiso</a:t>
            </a:r>
            <a:r>
              <a:rPr lang="en-US" sz="1400" dirty="0">
                <a:latin typeface="Garamond" panose="02020404030301010803" pitchFamily="18" charset="0"/>
              </a:rPr>
              <a:t>, Canto XXI, lines 5-12</a:t>
            </a:r>
            <a:endParaRPr lang="en-US" sz="1400" i="1" dirty="0">
              <a:latin typeface="Garamond" panose="02020404030301010803" pitchFamily="18" charset="0"/>
            </a:endParaRPr>
          </a:p>
        </p:txBody>
      </p:sp>
    </p:spTree>
    <p:extLst>
      <p:ext uri="{BB962C8B-B14F-4D97-AF65-F5344CB8AC3E}">
        <p14:creationId xmlns:p14="http://schemas.microsoft.com/office/powerpoint/2010/main" val="3619151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8CCB4-C87E-1F4E-9A2F-C81882A9BC74}"/>
              </a:ext>
            </a:extLst>
          </p:cNvPr>
          <p:cNvSpPr txBox="1"/>
          <p:nvPr/>
        </p:nvSpPr>
        <p:spPr>
          <a:xfrm>
            <a:off x="220717" y="189186"/>
            <a:ext cx="2963917" cy="6217087"/>
          </a:xfrm>
          <a:prstGeom prst="rect">
            <a:avLst/>
          </a:prstGeom>
          <a:noFill/>
        </p:spPr>
        <p:txBody>
          <a:bodyPr wrap="square" rtlCol="0">
            <a:spAutoFit/>
          </a:bodyPr>
          <a:lstStyle/>
          <a:p>
            <a:r>
              <a:rPr lang="en-US" sz="1600" dirty="0">
                <a:latin typeface="Garamond" panose="02020404030301010803" pitchFamily="18" charset="0"/>
              </a:rPr>
              <a:t>O radiance of God, through which I saw the noble triumph of the true realm, give to me the power to speak of what I saw! Above, on high, there is a light that makes  apparent the Creator to the creature whose only peace lies in his seeing Him. The shape which that light takes as it expands is circular, and its circumference would be too great a girdle for the sun.</a:t>
            </a:r>
          </a:p>
          <a:p>
            <a:endParaRPr lang="en-US" sz="1600" dirty="0">
              <a:latin typeface="Garamond" panose="02020404030301010803" pitchFamily="18" charset="0"/>
            </a:endParaRPr>
          </a:p>
          <a:p>
            <a:r>
              <a:rPr lang="en-US" sz="1600" dirty="0">
                <a:latin typeface="Garamond" panose="02020404030301010803" pitchFamily="18" charset="0"/>
              </a:rPr>
              <a:t>All that one sees of it derives from one light-ray reflected from the summit of the Primum Mobile, which from it draws power and life. And as a hill is mirrored in waters at is base, as if to see</a:t>
            </a:r>
          </a:p>
          <a:p>
            <a:r>
              <a:rPr lang="en-US" sz="1600" dirty="0">
                <a:latin typeface="Garamond" panose="02020404030301010803" pitchFamily="18" charset="0"/>
              </a:rPr>
              <a:t>itself—when rich with grass and flowers—graced, the light, encircling it, I saw, mirrored, all of us who have won return above.</a:t>
            </a:r>
          </a:p>
          <a:p>
            <a:endParaRPr lang="en-US" dirty="0">
              <a:latin typeface="Garamond" panose="02020404030301010803" pitchFamily="18" charset="0"/>
            </a:endParaRPr>
          </a:p>
          <a:p>
            <a:pPr algn="r"/>
            <a:r>
              <a:rPr lang="en-US" sz="1200" i="1" dirty="0">
                <a:latin typeface="Garamond" panose="02020404030301010803" pitchFamily="18" charset="0"/>
              </a:rPr>
              <a:t>Paradiso</a:t>
            </a:r>
            <a:r>
              <a:rPr lang="en-US" sz="1200" dirty="0">
                <a:latin typeface="Garamond" panose="02020404030301010803" pitchFamily="18" charset="0"/>
              </a:rPr>
              <a:t>, Canto XXX, lines 106-114</a:t>
            </a:r>
          </a:p>
        </p:txBody>
      </p:sp>
      <p:pic>
        <p:nvPicPr>
          <p:cNvPr id="4" name="Picture 3">
            <a:extLst>
              <a:ext uri="{FF2B5EF4-FFF2-40B4-BE49-F238E27FC236}">
                <a16:creationId xmlns:a16="http://schemas.microsoft.com/office/drawing/2014/main" id="{C8B3DBBF-0780-7D4A-9B29-24A6948BEC4D}"/>
              </a:ext>
            </a:extLst>
          </p:cNvPr>
          <p:cNvPicPr>
            <a:picLocks noChangeAspect="1"/>
          </p:cNvPicPr>
          <p:nvPr/>
        </p:nvPicPr>
        <p:blipFill>
          <a:blip r:embed="rId2"/>
          <a:stretch>
            <a:fillRect/>
          </a:stretch>
        </p:blipFill>
        <p:spPr>
          <a:xfrm>
            <a:off x="3295706" y="0"/>
            <a:ext cx="5848294" cy="6858000"/>
          </a:xfrm>
          <a:prstGeom prst="rect">
            <a:avLst/>
          </a:prstGeom>
        </p:spPr>
      </p:pic>
    </p:spTree>
    <p:extLst>
      <p:ext uri="{BB962C8B-B14F-4D97-AF65-F5344CB8AC3E}">
        <p14:creationId xmlns:p14="http://schemas.microsoft.com/office/powerpoint/2010/main" val="167701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D2C6D0-746C-F346-92E7-722DF24450BF}"/>
              </a:ext>
            </a:extLst>
          </p:cNvPr>
          <p:cNvSpPr txBox="1"/>
          <p:nvPr/>
        </p:nvSpPr>
        <p:spPr>
          <a:xfrm>
            <a:off x="6006662" y="1198180"/>
            <a:ext cx="3011213" cy="5078313"/>
          </a:xfrm>
          <a:prstGeom prst="rect">
            <a:avLst/>
          </a:prstGeom>
          <a:noFill/>
        </p:spPr>
        <p:txBody>
          <a:bodyPr wrap="square" rtlCol="0">
            <a:spAutoFit/>
          </a:bodyPr>
          <a:lstStyle/>
          <a:p>
            <a:endParaRPr lang="en-US" dirty="0">
              <a:latin typeface="Garamond" panose="02020404030301010803" pitchFamily="18" charset="0"/>
            </a:endParaRPr>
          </a:p>
          <a:p>
            <a:r>
              <a:rPr lang="en-US" dirty="0">
                <a:latin typeface="Garamond" panose="02020404030301010803" pitchFamily="18" charset="0"/>
              </a:rPr>
              <a:t>“Taking three mirrors, place a pair of them/at equal distance from you; set the third/midway between those two, but farther back./Then, turning toward them, at your back have placed/a light that kindles those three mirrors and/returns to you, reflected by them all./Although the image in the farthest glass/will be of lesser size, there you will see/that it must match the brightness of the rest.”</a:t>
            </a:r>
          </a:p>
          <a:p>
            <a:endParaRPr lang="en-US" dirty="0">
              <a:latin typeface="Garamond" panose="02020404030301010803" pitchFamily="18" charset="0"/>
            </a:endParaRPr>
          </a:p>
          <a:p>
            <a:endParaRPr lang="en-US" dirty="0">
              <a:latin typeface="Garamond" panose="02020404030301010803" pitchFamily="18" charset="0"/>
            </a:endParaRPr>
          </a:p>
          <a:p>
            <a:pPr algn="r"/>
            <a:r>
              <a:rPr lang="en-US" sz="1400" i="1" dirty="0">
                <a:latin typeface="Garamond" panose="02020404030301010803" pitchFamily="18" charset="0"/>
              </a:rPr>
              <a:t>Paradiso</a:t>
            </a:r>
            <a:r>
              <a:rPr lang="en-US" sz="1400" dirty="0">
                <a:latin typeface="Garamond" panose="02020404030301010803" pitchFamily="18" charset="0"/>
              </a:rPr>
              <a:t>, Canto II, lines 97-105</a:t>
            </a:r>
            <a:endParaRPr lang="en-US" sz="1400" i="1" dirty="0">
              <a:latin typeface="Garamond" panose="02020404030301010803" pitchFamily="18" charset="0"/>
            </a:endParaRPr>
          </a:p>
        </p:txBody>
      </p:sp>
      <p:pic>
        <p:nvPicPr>
          <p:cNvPr id="4" name="Picture 3">
            <a:extLst>
              <a:ext uri="{FF2B5EF4-FFF2-40B4-BE49-F238E27FC236}">
                <a16:creationId xmlns:a16="http://schemas.microsoft.com/office/drawing/2014/main" id="{7559CDFA-47E1-F241-9467-E6A286D309FD}"/>
              </a:ext>
            </a:extLst>
          </p:cNvPr>
          <p:cNvPicPr>
            <a:picLocks noChangeAspect="1"/>
          </p:cNvPicPr>
          <p:nvPr/>
        </p:nvPicPr>
        <p:blipFill>
          <a:blip r:embed="rId2"/>
          <a:stretch>
            <a:fillRect/>
          </a:stretch>
        </p:blipFill>
        <p:spPr>
          <a:xfrm>
            <a:off x="256560" y="1198180"/>
            <a:ext cx="5595717" cy="4430110"/>
          </a:xfrm>
          <a:prstGeom prst="rect">
            <a:avLst/>
          </a:prstGeom>
        </p:spPr>
      </p:pic>
    </p:spTree>
    <p:extLst>
      <p:ext uri="{BB962C8B-B14F-4D97-AF65-F5344CB8AC3E}">
        <p14:creationId xmlns:p14="http://schemas.microsoft.com/office/powerpoint/2010/main" val="286842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descr="paint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0"/>
            <a:ext cx="5045127" cy="6858000"/>
          </a:xfrm>
          <a:prstGeom prst="rect">
            <a:avLst/>
          </a:prstGeom>
        </p:spPr>
      </p:pic>
      <p:sp>
        <p:nvSpPr>
          <p:cNvPr id="2" name="TextBox 1">
            <a:extLst>
              <a:ext uri="{FF2B5EF4-FFF2-40B4-BE49-F238E27FC236}">
                <a16:creationId xmlns:a16="http://schemas.microsoft.com/office/drawing/2014/main" id="{F053FCC7-124E-8748-AB1E-D1D7F5E25FCB}"/>
              </a:ext>
            </a:extLst>
          </p:cNvPr>
          <p:cNvSpPr txBox="1"/>
          <p:nvPr/>
        </p:nvSpPr>
        <p:spPr>
          <a:xfrm>
            <a:off x="7089827" y="4130566"/>
            <a:ext cx="1864987" cy="2585323"/>
          </a:xfrm>
          <a:prstGeom prst="rect">
            <a:avLst/>
          </a:prstGeom>
          <a:noFill/>
        </p:spPr>
        <p:txBody>
          <a:bodyPr wrap="square" rtlCol="0">
            <a:spAutoFit/>
          </a:bodyPr>
          <a:lstStyle/>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endParaRPr lang="en-US" dirty="0">
              <a:latin typeface="Garamond" panose="02020404030301010803" pitchFamily="18" charset="0"/>
            </a:endParaRPr>
          </a:p>
          <a:p>
            <a:pPr algn="ctr"/>
            <a:r>
              <a:rPr lang="en-US" dirty="0">
                <a:latin typeface="Garamond" panose="02020404030301010803" pitchFamily="18" charset="0"/>
              </a:rPr>
              <a:t>Jan van Eyck, </a:t>
            </a:r>
            <a:r>
              <a:rPr lang="en-US" i="1" dirty="0">
                <a:latin typeface="Garamond" panose="02020404030301010803" pitchFamily="18" charset="0"/>
              </a:rPr>
              <a:t>Portrait of Giovanni Arnolfini and His Wife Giovanna </a:t>
            </a:r>
            <a:r>
              <a:rPr lang="en-US" i="1" dirty="0" err="1">
                <a:latin typeface="Garamond" panose="02020404030301010803" pitchFamily="18" charset="0"/>
              </a:rPr>
              <a:t>Cenami</a:t>
            </a:r>
            <a:r>
              <a:rPr lang="en-US" dirty="0">
                <a:latin typeface="Garamond" panose="02020404030301010803" pitchFamily="18" charset="0"/>
              </a:rPr>
              <a:t> (1434)</a:t>
            </a:r>
          </a:p>
        </p:txBody>
      </p:sp>
    </p:spTree>
    <p:extLst>
      <p:ext uri="{BB962C8B-B14F-4D97-AF65-F5344CB8AC3E}">
        <p14:creationId xmlns:p14="http://schemas.microsoft.com/office/powerpoint/2010/main" val="2597795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 name="Picture 3" descr="FullSizeRend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39" y="210583"/>
            <a:ext cx="8324192" cy="6483580"/>
          </a:xfrm>
          <a:prstGeom prst="rect">
            <a:avLst/>
          </a:prstGeom>
        </p:spPr>
      </p:pic>
    </p:spTree>
    <p:extLst>
      <p:ext uri="{BB962C8B-B14F-4D97-AF65-F5344CB8AC3E}">
        <p14:creationId xmlns:p14="http://schemas.microsoft.com/office/powerpoint/2010/main" val="2475906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3" name="Rectangle 2"/>
          <p:cNvSpPr/>
          <p:nvPr/>
        </p:nvSpPr>
        <p:spPr>
          <a:xfrm>
            <a:off x="1221879" y="1575351"/>
            <a:ext cx="7283045" cy="369332"/>
          </a:xfrm>
          <a:prstGeom prst="rect">
            <a:avLst/>
          </a:prstGeom>
        </p:spPr>
        <p:txBody>
          <a:bodyPr wrap="square">
            <a:spAutoFit/>
          </a:bodyPr>
          <a:lstStyle/>
          <a:p>
            <a:r>
              <a:rPr lang="en-US" i="1" dirty="0"/>
              <a:t>		</a:t>
            </a:r>
            <a:endParaRPr lang="en-US" sz="2000" dirty="0">
              <a:latin typeface="Garamond"/>
              <a:cs typeface="Garamond"/>
            </a:endParaRPr>
          </a:p>
        </p:txBody>
      </p:sp>
      <p:pic>
        <p:nvPicPr>
          <p:cNvPr id="6" name="Picture 5" descr="Messina_Jerom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85917" cy="6828420"/>
          </a:xfrm>
          <a:prstGeom prst="rect">
            <a:avLst/>
          </a:prstGeom>
        </p:spPr>
      </p:pic>
      <p:sp>
        <p:nvSpPr>
          <p:cNvPr id="2" name="TextBox 1">
            <a:extLst>
              <a:ext uri="{FF2B5EF4-FFF2-40B4-BE49-F238E27FC236}">
                <a16:creationId xmlns:a16="http://schemas.microsoft.com/office/drawing/2014/main" id="{FBEDDB19-7DF7-E243-AB7B-E4759EBCD03E}"/>
              </a:ext>
            </a:extLst>
          </p:cNvPr>
          <p:cNvSpPr txBox="1"/>
          <p:nvPr/>
        </p:nvSpPr>
        <p:spPr>
          <a:xfrm>
            <a:off x="5770180" y="1113686"/>
            <a:ext cx="3216165" cy="646331"/>
          </a:xfrm>
          <a:prstGeom prst="rect">
            <a:avLst/>
          </a:prstGeom>
          <a:noFill/>
        </p:spPr>
        <p:txBody>
          <a:bodyPr wrap="square" rtlCol="0">
            <a:spAutoFit/>
          </a:bodyPr>
          <a:lstStyle/>
          <a:p>
            <a:r>
              <a:rPr lang="en-US" dirty="0">
                <a:latin typeface="Garamond" panose="02020404030301010803" pitchFamily="18" charset="0"/>
              </a:rPr>
              <a:t>Antonello da Messina, </a:t>
            </a:r>
          </a:p>
          <a:p>
            <a:r>
              <a:rPr lang="en-US" i="1" dirty="0">
                <a:latin typeface="Garamond" panose="02020404030301010803" pitchFamily="18" charset="0"/>
              </a:rPr>
              <a:t>St. Jerome in His Chamber </a:t>
            </a:r>
            <a:r>
              <a:rPr lang="en-US" dirty="0">
                <a:latin typeface="Garamond" panose="02020404030301010803" pitchFamily="18" charset="0"/>
              </a:rPr>
              <a:t>(1475). </a:t>
            </a:r>
          </a:p>
        </p:txBody>
      </p:sp>
    </p:spTree>
    <p:extLst>
      <p:ext uri="{BB962C8B-B14F-4D97-AF65-F5344CB8AC3E}">
        <p14:creationId xmlns:p14="http://schemas.microsoft.com/office/powerpoint/2010/main" val="2647130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75000"/>
            <a:alpha val="66000"/>
          </a:schemeClr>
        </a:solidFill>
        <a:effectLst/>
      </p:bgPr>
    </p:bg>
    <p:spTree>
      <p:nvGrpSpPr>
        <p:cNvPr id="1" name=""/>
        <p:cNvGrpSpPr/>
        <p:nvPr/>
      </p:nvGrpSpPr>
      <p:grpSpPr>
        <a:xfrm>
          <a:off x="0" y="0"/>
          <a:ext cx="0" cy="0"/>
          <a:chOff x="0" y="0"/>
          <a:chExt cx="0" cy="0"/>
        </a:xfrm>
      </p:grpSpPr>
      <p:pic>
        <p:nvPicPr>
          <p:cNvPr id="2" name="Picture 1" descr="300px-Dürer-Hieronymus-im-Gehäus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134"/>
            <a:ext cx="5294223" cy="6900134"/>
          </a:xfrm>
          <a:prstGeom prst="rect">
            <a:avLst/>
          </a:prstGeom>
        </p:spPr>
      </p:pic>
      <p:sp>
        <p:nvSpPr>
          <p:cNvPr id="3" name="TextBox 2">
            <a:extLst>
              <a:ext uri="{FF2B5EF4-FFF2-40B4-BE49-F238E27FC236}">
                <a16:creationId xmlns:a16="http://schemas.microsoft.com/office/drawing/2014/main" id="{50956536-A032-3F4D-9CF1-65EFF23386C7}"/>
              </a:ext>
            </a:extLst>
          </p:cNvPr>
          <p:cNvSpPr txBox="1"/>
          <p:nvPr/>
        </p:nvSpPr>
        <p:spPr>
          <a:xfrm>
            <a:off x="5470634" y="299545"/>
            <a:ext cx="3294993" cy="646331"/>
          </a:xfrm>
          <a:prstGeom prst="rect">
            <a:avLst/>
          </a:prstGeom>
          <a:noFill/>
        </p:spPr>
        <p:txBody>
          <a:bodyPr wrap="square" rtlCol="0">
            <a:spAutoFit/>
          </a:bodyPr>
          <a:lstStyle/>
          <a:p>
            <a:r>
              <a:rPr lang="en-US" b="1" dirty="0">
                <a:latin typeface="Garamond" panose="02020404030301010803" pitchFamily="18" charset="0"/>
              </a:rPr>
              <a:t>Albrecht </a:t>
            </a:r>
            <a:r>
              <a:rPr lang="en-US" b="1" dirty="0" err="1">
                <a:latin typeface="Garamond" panose="02020404030301010803" pitchFamily="18" charset="0"/>
              </a:rPr>
              <a:t>Dürer</a:t>
            </a:r>
            <a:r>
              <a:rPr lang="en-US" b="1" dirty="0">
                <a:latin typeface="Garamond" panose="02020404030301010803" pitchFamily="18" charset="0"/>
              </a:rPr>
              <a:t>, </a:t>
            </a:r>
          </a:p>
          <a:p>
            <a:r>
              <a:rPr lang="en-US" b="1" i="1" dirty="0">
                <a:latin typeface="Garamond" panose="02020404030301010803" pitchFamily="18" charset="0"/>
              </a:rPr>
              <a:t>St. Jerome in his Cabinet </a:t>
            </a:r>
            <a:r>
              <a:rPr lang="en-US" b="1" dirty="0">
                <a:latin typeface="Garamond" panose="02020404030301010803" pitchFamily="18" charset="0"/>
              </a:rPr>
              <a:t>(1514) </a:t>
            </a:r>
          </a:p>
        </p:txBody>
      </p:sp>
    </p:spTree>
    <p:extLst>
      <p:ext uri="{BB962C8B-B14F-4D97-AF65-F5344CB8AC3E}">
        <p14:creationId xmlns:p14="http://schemas.microsoft.com/office/powerpoint/2010/main" val="1775260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924EB-7D20-9443-AA50-E516EF2D51A4}"/>
              </a:ext>
            </a:extLst>
          </p:cNvPr>
          <p:cNvPicPr>
            <a:picLocks noChangeAspect="1"/>
          </p:cNvPicPr>
          <p:nvPr/>
        </p:nvPicPr>
        <p:blipFill>
          <a:blip r:embed="rId2"/>
          <a:stretch>
            <a:fillRect/>
          </a:stretch>
        </p:blipFill>
        <p:spPr>
          <a:xfrm>
            <a:off x="0" y="0"/>
            <a:ext cx="6956227" cy="6858000"/>
          </a:xfrm>
          <a:prstGeom prst="rect">
            <a:avLst/>
          </a:prstGeom>
        </p:spPr>
      </p:pic>
      <p:sp>
        <p:nvSpPr>
          <p:cNvPr id="4" name="TextBox 3">
            <a:extLst>
              <a:ext uri="{FF2B5EF4-FFF2-40B4-BE49-F238E27FC236}">
                <a16:creationId xmlns:a16="http://schemas.microsoft.com/office/drawing/2014/main" id="{8071F583-35E9-4049-9255-F7AC5DBD2C39}"/>
              </a:ext>
            </a:extLst>
          </p:cNvPr>
          <p:cNvSpPr txBox="1"/>
          <p:nvPr/>
        </p:nvSpPr>
        <p:spPr>
          <a:xfrm>
            <a:off x="7189076" y="709448"/>
            <a:ext cx="1655379" cy="923330"/>
          </a:xfrm>
          <a:prstGeom prst="rect">
            <a:avLst/>
          </a:prstGeom>
          <a:noFill/>
        </p:spPr>
        <p:txBody>
          <a:bodyPr wrap="square" rtlCol="0">
            <a:spAutoFit/>
          </a:bodyPr>
          <a:lstStyle/>
          <a:p>
            <a:r>
              <a:rPr lang="en-US" dirty="0">
                <a:latin typeface="Garamond" panose="02020404030301010803" pitchFamily="18" charset="0"/>
              </a:rPr>
              <a:t>Hans Holbein, </a:t>
            </a:r>
            <a:r>
              <a:rPr lang="en-US" i="1" dirty="0">
                <a:latin typeface="Garamond" panose="02020404030301010803" pitchFamily="18" charset="0"/>
              </a:rPr>
              <a:t>The Ambassadors </a:t>
            </a:r>
            <a:r>
              <a:rPr lang="en-US" dirty="0">
                <a:latin typeface="Garamond" panose="02020404030301010803" pitchFamily="18" charset="0"/>
              </a:rPr>
              <a:t>(1533)</a:t>
            </a:r>
            <a:r>
              <a:rPr lang="en-US" i="1" dirty="0">
                <a:latin typeface="Garamond" panose="02020404030301010803" pitchFamily="18" charset="0"/>
              </a:rPr>
              <a:t> </a:t>
            </a:r>
            <a:endParaRPr lang="en-US" dirty="0">
              <a:latin typeface="Garamond" panose="02020404030301010803" pitchFamily="18" charset="0"/>
            </a:endParaRPr>
          </a:p>
        </p:txBody>
      </p:sp>
    </p:spTree>
    <p:extLst>
      <p:ext uri="{BB962C8B-B14F-4D97-AF65-F5344CB8AC3E}">
        <p14:creationId xmlns:p14="http://schemas.microsoft.com/office/powerpoint/2010/main" val="4245424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325293-C591-AD4B-BFE5-1D0024823563}"/>
              </a:ext>
            </a:extLst>
          </p:cNvPr>
          <p:cNvPicPr>
            <a:picLocks noChangeAspect="1"/>
          </p:cNvPicPr>
          <p:nvPr/>
        </p:nvPicPr>
        <p:blipFill>
          <a:blip r:embed="rId2"/>
          <a:stretch>
            <a:fillRect/>
          </a:stretch>
        </p:blipFill>
        <p:spPr>
          <a:xfrm>
            <a:off x="1015786" y="80010"/>
            <a:ext cx="3477688" cy="6858000"/>
          </a:xfrm>
          <a:prstGeom prst="rect">
            <a:avLst/>
          </a:prstGeom>
        </p:spPr>
      </p:pic>
      <p:sp>
        <p:nvSpPr>
          <p:cNvPr id="4" name="TextBox 3">
            <a:extLst>
              <a:ext uri="{FF2B5EF4-FFF2-40B4-BE49-F238E27FC236}">
                <a16:creationId xmlns:a16="http://schemas.microsoft.com/office/drawing/2014/main" id="{0087D458-D207-EB43-8DF3-491D724E5507}"/>
              </a:ext>
            </a:extLst>
          </p:cNvPr>
          <p:cNvSpPr txBox="1"/>
          <p:nvPr/>
        </p:nvSpPr>
        <p:spPr>
          <a:xfrm>
            <a:off x="4732020" y="948690"/>
            <a:ext cx="3006090" cy="338554"/>
          </a:xfrm>
          <a:prstGeom prst="rect">
            <a:avLst/>
          </a:prstGeom>
          <a:noFill/>
        </p:spPr>
        <p:txBody>
          <a:bodyPr wrap="square" rtlCol="0">
            <a:spAutoFit/>
          </a:bodyPr>
          <a:lstStyle/>
          <a:p>
            <a:r>
              <a:rPr lang="en-US" sz="1600" dirty="0">
                <a:latin typeface="Garamond" panose="02020404030301010803" pitchFamily="18" charset="0"/>
              </a:rPr>
              <a:t>    From central vantage point</a:t>
            </a:r>
          </a:p>
        </p:txBody>
      </p:sp>
      <p:sp>
        <p:nvSpPr>
          <p:cNvPr id="5" name="TextBox 4">
            <a:extLst>
              <a:ext uri="{FF2B5EF4-FFF2-40B4-BE49-F238E27FC236}">
                <a16:creationId xmlns:a16="http://schemas.microsoft.com/office/drawing/2014/main" id="{C6B9BF42-9342-494A-96A9-29D279462A7A}"/>
              </a:ext>
            </a:extLst>
          </p:cNvPr>
          <p:cNvSpPr txBox="1"/>
          <p:nvPr/>
        </p:nvSpPr>
        <p:spPr>
          <a:xfrm>
            <a:off x="4903470" y="4286250"/>
            <a:ext cx="2628900" cy="584775"/>
          </a:xfrm>
          <a:prstGeom prst="rect">
            <a:avLst/>
          </a:prstGeom>
          <a:noFill/>
        </p:spPr>
        <p:txBody>
          <a:bodyPr wrap="square" rtlCol="0">
            <a:spAutoFit/>
          </a:bodyPr>
          <a:lstStyle/>
          <a:p>
            <a:r>
              <a:rPr lang="en-US" sz="1600" dirty="0">
                <a:latin typeface="Garamond" panose="02020404030301010803" pitchFamily="18" charset="0"/>
              </a:rPr>
              <a:t>From eccentric vantage point</a:t>
            </a:r>
          </a:p>
          <a:p>
            <a:r>
              <a:rPr lang="en-US" sz="1600" dirty="0">
                <a:latin typeface="Garamond" panose="02020404030301010803" pitchFamily="18" charset="0"/>
              </a:rPr>
              <a:t>(detail)</a:t>
            </a:r>
          </a:p>
        </p:txBody>
      </p:sp>
    </p:spTree>
    <p:extLst>
      <p:ext uri="{BB962C8B-B14F-4D97-AF65-F5344CB8AC3E}">
        <p14:creationId xmlns:p14="http://schemas.microsoft.com/office/powerpoint/2010/main" val="108150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9A00-AE01-3D46-8E83-DC9AE0134442}"/>
              </a:ext>
            </a:extLst>
          </p:cNvPr>
          <p:cNvSpPr>
            <a:spLocks noGrp="1"/>
          </p:cNvSpPr>
          <p:nvPr>
            <p:ph type="title"/>
          </p:nvPr>
        </p:nvSpPr>
        <p:spPr/>
        <p:txBody>
          <a:bodyPr/>
          <a:lstStyle/>
          <a:p>
            <a:r>
              <a:rPr lang="en-US" dirty="0">
                <a:latin typeface="Garamond" panose="02020404030301010803" pitchFamily="18" charset="0"/>
              </a:rPr>
              <a:t>Dante’s </a:t>
            </a:r>
            <a:r>
              <a:rPr lang="en-US" i="1" dirty="0">
                <a:latin typeface="Garamond" panose="02020404030301010803" pitchFamily="18" charset="0"/>
              </a:rPr>
              <a:t>Divine Comedy</a:t>
            </a:r>
            <a:endParaRPr lang="en-US" dirty="0">
              <a:latin typeface="Garamond" panose="02020404030301010803" pitchFamily="18" charset="0"/>
            </a:endParaRPr>
          </a:p>
        </p:txBody>
      </p:sp>
      <p:pic>
        <p:nvPicPr>
          <p:cNvPr id="5" name="Content Placeholder 4">
            <a:extLst>
              <a:ext uri="{FF2B5EF4-FFF2-40B4-BE49-F238E27FC236}">
                <a16:creationId xmlns:a16="http://schemas.microsoft.com/office/drawing/2014/main" id="{52A45895-989B-7848-AF71-AC13CA4778A9}"/>
              </a:ext>
            </a:extLst>
          </p:cNvPr>
          <p:cNvPicPr>
            <a:picLocks noGrp="1" noChangeAspect="1"/>
          </p:cNvPicPr>
          <p:nvPr>
            <p:ph idx="1"/>
          </p:nvPr>
        </p:nvPicPr>
        <p:blipFill>
          <a:blip r:embed="rId3"/>
          <a:stretch>
            <a:fillRect/>
          </a:stretch>
        </p:blipFill>
        <p:spPr>
          <a:xfrm>
            <a:off x="188259" y="1636060"/>
            <a:ext cx="2760837" cy="4525963"/>
          </a:xfrm>
        </p:spPr>
      </p:pic>
      <p:pic>
        <p:nvPicPr>
          <p:cNvPr id="8" name="Picture 7">
            <a:extLst>
              <a:ext uri="{FF2B5EF4-FFF2-40B4-BE49-F238E27FC236}">
                <a16:creationId xmlns:a16="http://schemas.microsoft.com/office/drawing/2014/main" id="{C2B4C88F-89EF-DB4A-B7F1-32C99633960F}"/>
              </a:ext>
            </a:extLst>
          </p:cNvPr>
          <p:cNvPicPr>
            <a:picLocks noChangeAspect="1"/>
          </p:cNvPicPr>
          <p:nvPr/>
        </p:nvPicPr>
        <p:blipFill>
          <a:blip r:embed="rId4"/>
          <a:stretch>
            <a:fillRect/>
          </a:stretch>
        </p:blipFill>
        <p:spPr>
          <a:xfrm>
            <a:off x="3214401" y="1636057"/>
            <a:ext cx="2757301" cy="4525964"/>
          </a:xfrm>
          <a:prstGeom prst="rect">
            <a:avLst/>
          </a:prstGeom>
        </p:spPr>
      </p:pic>
      <p:pic>
        <p:nvPicPr>
          <p:cNvPr id="10" name="Picture 9">
            <a:extLst>
              <a:ext uri="{FF2B5EF4-FFF2-40B4-BE49-F238E27FC236}">
                <a16:creationId xmlns:a16="http://schemas.microsoft.com/office/drawing/2014/main" id="{73F6AD2C-240B-6D44-9026-4078F3F183A7}"/>
              </a:ext>
            </a:extLst>
          </p:cNvPr>
          <p:cNvPicPr>
            <a:picLocks noChangeAspect="1"/>
          </p:cNvPicPr>
          <p:nvPr/>
        </p:nvPicPr>
        <p:blipFill>
          <a:blip r:embed="rId5"/>
          <a:stretch>
            <a:fillRect/>
          </a:stretch>
        </p:blipFill>
        <p:spPr>
          <a:xfrm>
            <a:off x="6237007" y="1636057"/>
            <a:ext cx="2757302" cy="4525966"/>
          </a:xfrm>
          <a:prstGeom prst="rect">
            <a:avLst/>
          </a:prstGeom>
        </p:spPr>
      </p:pic>
    </p:spTree>
    <p:extLst>
      <p:ext uri="{BB962C8B-B14F-4D97-AF65-F5344CB8AC3E}">
        <p14:creationId xmlns:p14="http://schemas.microsoft.com/office/powerpoint/2010/main" val="2007992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D0F04-F596-3C44-9912-BEA764A8FE66}"/>
              </a:ext>
            </a:extLst>
          </p:cNvPr>
          <p:cNvPicPr>
            <a:picLocks noChangeAspect="1"/>
          </p:cNvPicPr>
          <p:nvPr/>
        </p:nvPicPr>
        <p:blipFill>
          <a:blip r:embed="rId2"/>
          <a:stretch>
            <a:fillRect/>
          </a:stretch>
        </p:blipFill>
        <p:spPr>
          <a:xfrm>
            <a:off x="2143125" y="0"/>
            <a:ext cx="4857750" cy="6858000"/>
          </a:xfrm>
          <a:prstGeom prst="rect">
            <a:avLst/>
          </a:prstGeom>
        </p:spPr>
      </p:pic>
    </p:spTree>
    <p:extLst>
      <p:ext uri="{BB962C8B-B14F-4D97-AF65-F5344CB8AC3E}">
        <p14:creationId xmlns:p14="http://schemas.microsoft.com/office/powerpoint/2010/main" val="2980817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4EB75-3314-1641-BDE8-3381D9D1AFF2}"/>
              </a:ext>
            </a:extLst>
          </p:cNvPr>
          <p:cNvPicPr>
            <a:picLocks noChangeAspect="1"/>
          </p:cNvPicPr>
          <p:nvPr/>
        </p:nvPicPr>
        <p:blipFill>
          <a:blip r:embed="rId2"/>
          <a:stretch>
            <a:fillRect/>
          </a:stretch>
        </p:blipFill>
        <p:spPr>
          <a:xfrm>
            <a:off x="0" y="0"/>
            <a:ext cx="5518547" cy="6858000"/>
          </a:xfrm>
          <a:prstGeom prst="rect">
            <a:avLst/>
          </a:prstGeom>
        </p:spPr>
      </p:pic>
      <p:sp>
        <p:nvSpPr>
          <p:cNvPr id="4" name="TextBox 3">
            <a:extLst>
              <a:ext uri="{FF2B5EF4-FFF2-40B4-BE49-F238E27FC236}">
                <a16:creationId xmlns:a16="http://schemas.microsoft.com/office/drawing/2014/main" id="{B62DB7BE-E286-5948-B1FE-7CA4507EC78E}"/>
              </a:ext>
            </a:extLst>
          </p:cNvPr>
          <p:cNvSpPr txBox="1"/>
          <p:nvPr/>
        </p:nvSpPr>
        <p:spPr>
          <a:xfrm>
            <a:off x="5680710" y="240030"/>
            <a:ext cx="2537460" cy="2862322"/>
          </a:xfrm>
          <a:prstGeom prst="rect">
            <a:avLst/>
          </a:prstGeom>
          <a:noFill/>
        </p:spPr>
        <p:txBody>
          <a:bodyPr wrap="square" rtlCol="0">
            <a:spAutoFit/>
          </a:bodyPr>
          <a:lstStyle/>
          <a:p>
            <a:r>
              <a:rPr lang="en-US" dirty="0">
                <a:latin typeface="Garamond" panose="02020404030301010803" pitchFamily="18" charset="0"/>
              </a:rPr>
              <a:t>“The glory of the One who moves all things/</a:t>
            </a:r>
          </a:p>
          <a:p>
            <a:endParaRPr lang="en-US" dirty="0">
              <a:latin typeface="Garamond" panose="02020404030301010803" pitchFamily="18" charset="0"/>
            </a:endParaRPr>
          </a:p>
          <a:p>
            <a:r>
              <a:rPr lang="en-US" dirty="0">
                <a:latin typeface="Garamond" panose="02020404030301010803" pitchFamily="18" charset="0"/>
              </a:rPr>
              <a:t>permeates the universe and glows/</a:t>
            </a:r>
          </a:p>
          <a:p>
            <a:endParaRPr lang="en-US" dirty="0">
              <a:latin typeface="Garamond" panose="02020404030301010803" pitchFamily="18" charset="0"/>
            </a:endParaRPr>
          </a:p>
          <a:p>
            <a:r>
              <a:rPr lang="en-US" dirty="0">
                <a:latin typeface="Garamond" panose="02020404030301010803" pitchFamily="18" charset="0"/>
              </a:rPr>
              <a:t>in one part more and in another less.” </a:t>
            </a:r>
          </a:p>
          <a:p>
            <a:endParaRPr lang="en-US" dirty="0">
              <a:latin typeface="Garamond" panose="02020404030301010803" pitchFamily="18" charset="0"/>
            </a:endParaRPr>
          </a:p>
          <a:p>
            <a:r>
              <a:rPr lang="en-US" dirty="0">
                <a:latin typeface="Garamond" panose="02020404030301010803" pitchFamily="18" charset="0"/>
              </a:rPr>
              <a:t>(</a:t>
            </a:r>
            <a:r>
              <a:rPr lang="en-US" i="1" dirty="0">
                <a:latin typeface="Garamond" panose="02020404030301010803" pitchFamily="18" charset="0"/>
              </a:rPr>
              <a:t>Paradiso </a:t>
            </a:r>
            <a:r>
              <a:rPr lang="en-US" dirty="0">
                <a:latin typeface="Garamond" panose="02020404030301010803" pitchFamily="18" charset="0"/>
              </a:rPr>
              <a:t>Canto I, 1-3)</a:t>
            </a:r>
          </a:p>
        </p:txBody>
      </p:sp>
    </p:spTree>
    <p:extLst>
      <p:ext uri="{BB962C8B-B14F-4D97-AF65-F5344CB8AC3E}">
        <p14:creationId xmlns:p14="http://schemas.microsoft.com/office/powerpoint/2010/main" val="185446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98CCB4-C87E-1F4E-9A2F-C81882A9BC74}"/>
              </a:ext>
            </a:extLst>
          </p:cNvPr>
          <p:cNvSpPr txBox="1"/>
          <p:nvPr/>
        </p:nvSpPr>
        <p:spPr>
          <a:xfrm>
            <a:off x="220717" y="189186"/>
            <a:ext cx="2963917" cy="6217087"/>
          </a:xfrm>
          <a:prstGeom prst="rect">
            <a:avLst/>
          </a:prstGeom>
          <a:noFill/>
        </p:spPr>
        <p:txBody>
          <a:bodyPr wrap="square" rtlCol="0">
            <a:spAutoFit/>
          </a:bodyPr>
          <a:lstStyle/>
          <a:p>
            <a:r>
              <a:rPr lang="en-US" sz="1600" dirty="0">
                <a:latin typeface="Garamond" panose="02020404030301010803" pitchFamily="18" charset="0"/>
              </a:rPr>
              <a:t>O radiance of God, through which I saw the noble triumph of the true realm, give to me the power to speak of what I saw! Above, on high, there is a light that makes  apparent the Creator to the creature whose only peace lies in his seeing Him. The shape which that light takes as it expands is circular, and its circumference would be too great a girdle for the sun.</a:t>
            </a:r>
          </a:p>
          <a:p>
            <a:endParaRPr lang="en-US" sz="1600" dirty="0">
              <a:latin typeface="Garamond" panose="02020404030301010803" pitchFamily="18" charset="0"/>
            </a:endParaRPr>
          </a:p>
          <a:p>
            <a:r>
              <a:rPr lang="en-US" sz="1600" dirty="0">
                <a:latin typeface="Garamond" panose="02020404030301010803" pitchFamily="18" charset="0"/>
              </a:rPr>
              <a:t>All that one sees of it derives from </a:t>
            </a:r>
            <a:r>
              <a:rPr lang="en-US" sz="1600" b="1" dirty="0">
                <a:latin typeface="Garamond" panose="02020404030301010803" pitchFamily="18" charset="0"/>
              </a:rPr>
              <a:t>one light-ray reflected from the summit</a:t>
            </a:r>
            <a:r>
              <a:rPr lang="en-US" sz="1600" dirty="0">
                <a:latin typeface="Garamond" panose="02020404030301010803" pitchFamily="18" charset="0"/>
              </a:rPr>
              <a:t> of the Primum Mobile, which from it draws power and life. And as a hill is </a:t>
            </a:r>
            <a:r>
              <a:rPr lang="en-US" sz="1600" b="1" dirty="0">
                <a:latin typeface="Garamond" panose="02020404030301010803" pitchFamily="18" charset="0"/>
              </a:rPr>
              <a:t>mirrored</a:t>
            </a:r>
            <a:r>
              <a:rPr lang="en-US" sz="1600" dirty="0">
                <a:latin typeface="Garamond" panose="02020404030301010803" pitchFamily="18" charset="0"/>
              </a:rPr>
              <a:t> in waters at is base, as if to see</a:t>
            </a:r>
          </a:p>
          <a:p>
            <a:r>
              <a:rPr lang="en-US" sz="1600" dirty="0">
                <a:latin typeface="Garamond" panose="02020404030301010803" pitchFamily="18" charset="0"/>
              </a:rPr>
              <a:t>itself—when rich with grass and flowers—graced, the light, encircling it, I saw, </a:t>
            </a:r>
            <a:r>
              <a:rPr lang="en-US" sz="1600" b="1" dirty="0">
                <a:latin typeface="Garamond" panose="02020404030301010803" pitchFamily="18" charset="0"/>
              </a:rPr>
              <a:t>mirrored</a:t>
            </a:r>
            <a:r>
              <a:rPr lang="en-US" sz="1600" dirty="0">
                <a:latin typeface="Garamond" panose="02020404030301010803" pitchFamily="18" charset="0"/>
              </a:rPr>
              <a:t>, all of us who have won return above.</a:t>
            </a:r>
          </a:p>
          <a:p>
            <a:endParaRPr lang="en-US" dirty="0">
              <a:latin typeface="Garamond" panose="02020404030301010803" pitchFamily="18" charset="0"/>
            </a:endParaRPr>
          </a:p>
          <a:p>
            <a:pPr algn="r"/>
            <a:r>
              <a:rPr lang="en-US" sz="1200" i="1" dirty="0">
                <a:latin typeface="Garamond" panose="02020404030301010803" pitchFamily="18" charset="0"/>
              </a:rPr>
              <a:t>Paradiso</a:t>
            </a:r>
            <a:r>
              <a:rPr lang="en-US" sz="1200" dirty="0">
                <a:latin typeface="Garamond" panose="02020404030301010803" pitchFamily="18" charset="0"/>
              </a:rPr>
              <a:t>, Canto XXX, lines 106-114</a:t>
            </a:r>
          </a:p>
        </p:txBody>
      </p:sp>
      <p:pic>
        <p:nvPicPr>
          <p:cNvPr id="4" name="Picture 3">
            <a:extLst>
              <a:ext uri="{FF2B5EF4-FFF2-40B4-BE49-F238E27FC236}">
                <a16:creationId xmlns:a16="http://schemas.microsoft.com/office/drawing/2014/main" id="{C8B3DBBF-0780-7D4A-9B29-24A6948BEC4D}"/>
              </a:ext>
            </a:extLst>
          </p:cNvPr>
          <p:cNvPicPr>
            <a:picLocks noChangeAspect="1"/>
          </p:cNvPicPr>
          <p:nvPr/>
        </p:nvPicPr>
        <p:blipFill>
          <a:blip r:embed="rId2"/>
          <a:stretch>
            <a:fillRect/>
          </a:stretch>
        </p:blipFill>
        <p:spPr>
          <a:xfrm>
            <a:off x="3295706" y="0"/>
            <a:ext cx="5848294" cy="6858000"/>
          </a:xfrm>
          <a:prstGeom prst="rect">
            <a:avLst/>
          </a:prstGeom>
        </p:spPr>
      </p:pic>
    </p:spTree>
    <p:extLst>
      <p:ext uri="{BB962C8B-B14F-4D97-AF65-F5344CB8AC3E}">
        <p14:creationId xmlns:p14="http://schemas.microsoft.com/office/powerpoint/2010/main" val="1517547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42708" y="171228"/>
            <a:ext cx="5390989" cy="3970318"/>
          </a:xfrm>
          <a:prstGeom prst="rect">
            <a:avLst/>
          </a:prstGeom>
        </p:spPr>
        <p:txBody>
          <a:bodyPr wrap="square">
            <a:spAutoFit/>
          </a:bodyPr>
          <a:lstStyle/>
          <a:p>
            <a:endParaRPr lang="en-US" b="1" i="1" dirty="0">
              <a:latin typeface="Garamond"/>
              <a:cs typeface="Garamond"/>
            </a:endParaRPr>
          </a:p>
          <a:p>
            <a:endParaRPr lang="en-US" b="1" i="1" dirty="0">
              <a:latin typeface="Garamond"/>
              <a:cs typeface="Garamond"/>
            </a:endParaRPr>
          </a:p>
          <a:p>
            <a:r>
              <a:rPr lang="en-US" b="1" dirty="0">
                <a:latin typeface="Garamond"/>
                <a:cs typeface="Garamond"/>
              </a:rPr>
              <a:t>There, near and far do not subtract or add; </a:t>
            </a:r>
          </a:p>
          <a:p>
            <a:r>
              <a:rPr lang="en-US" b="1" dirty="0">
                <a:latin typeface="Garamond"/>
                <a:cs typeface="Garamond"/>
              </a:rPr>
              <a:t>For where God governs with no mediator,</a:t>
            </a:r>
          </a:p>
          <a:p>
            <a:r>
              <a:rPr lang="en-US" b="1" dirty="0">
                <a:latin typeface="Garamond"/>
                <a:cs typeface="Garamond"/>
              </a:rPr>
              <a:t>No thing depends upon the laws of nature.</a:t>
            </a:r>
          </a:p>
          <a:p>
            <a:r>
              <a:rPr lang="en-US" b="1" i="1" dirty="0">
                <a:latin typeface="Garamond"/>
                <a:cs typeface="Garamond"/>
              </a:rPr>
              <a:t>				-Paradiso, Canto XXX, lines </a:t>
            </a:r>
            <a:r>
              <a:rPr lang="en-US" b="1" dirty="0">
                <a:latin typeface="Garamond"/>
                <a:cs typeface="Garamond"/>
              </a:rPr>
              <a:t>121-123</a:t>
            </a:r>
            <a:endParaRPr lang="en-US" b="1" i="1" dirty="0">
              <a:latin typeface="Garamond"/>
              <a:cs typeface="Garamond"/>
            </a:endParaRPr>
          </a:p>
          <a:p>
            <a:endParaRPr lang="en-US" b="1" i="1" dirty="0">
              <a:latin typeface="Garamond"/>
              <a:cs typeface="Garamond"/>
            </a:endParaRPr>
          </a:p>
          <a:p>
            <a:endParaRPr lang="en-US" b="1" dirty="0">
              <a:latin typeface="Garamond"/>
              <a:cs typeface="Garamond"/>
            </a:endParaRPr>
          </a:p>
          <a:p>
            <a:endParaRPr lang="en-US" b="1" dirty="0">
              <a:latin typeface="Garamond"/>
              <a:cs typeface="Garamond"/>
            </a:endParaRPr>
          </a:p>
          <a:p>
            <a:endParaRPr lang="en-US" b="1" dirty="0">
              <a:latin typeface="Garamond"/>
              <a:cs typeface="Garamond"/>
            </a:endParaRPr>
          </a:p>
          <a:p>
            <a:endParaRPr lang="en-US" b="1" dirty="0">
              <a:latin typeface="Garamond"/>
              <a:cs typeface="Garamond"/>
            </a:endParaRPr>
          </a:p>
          <a:p>
            <a:endParaRPr lang="en-US" b="1" dirty="0">
              <a:latin typeface="Garamond"/>
              <a:cs typeface="Garamond"/>
            </a:endParaRPr>
          </a:p>
          <a:p>
            <a:endParaRPr lang="en-US" b="1" dirty="0">
              <a:latin typeface="Garamond"/>
              <a:cs typeface="Garamond"/>
            </a:endParaRPr>
          </a:p>
          <a:p>
            <a:endParaRPr lang="en-US" b="1" dirty="0">
              <a:latin typeface="Garamond"/>
              <a:cs typeface="Garamond"/>
            </a:endParaRPr>
          </a:p>
        </p:txBody>
      </p:sp>
    </p:spTree>
    <p:extLst>
      <p:ext uri="{BB962C8B-B14F-4D97-AF65-F5344CB8AC3E}">
        <p14:creationId xmlns:p14="http://schemas.microsoft.com/office/powerpoint/2010/main" val="406314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250A7-8DE6-DF45-8E40-2CE1055E78A8}"/>
              </a:ext>
            </a:extLst>
          </p:cNvPr>
          <p:cNvSpPr>
            <a:spLocks noGrp="1"/>
          </p:cNvSpPr>
          <p:nvPr>
            <p:ph type="title"/>
          </p:nvPr>
        </p:nvSpPr>
        <p:spPr/>
        <p:txBody>
          <a:bodyPr/>
          <a:lstStyle/>
          <a:p>
            <a:r>
              <a:rPr lang="en-US" b="1" dirty="0">
                <a:latin typeface="Garamond" panose="02020404030301010803" pitchFamily="18" charset="0"/>
              </a:rPr>
              <a:t>“aesthetics,” n.</a:t>
            </a:r>
          </a:p>
        </p:txBody>
      </p:sp>
      <p:pic>
        <p:nvPicPr>
          <p:cNvPr id="6" name="Content Placeholder 5">
            <a:extLst>
              <a:ext uri="{FF2B5EF4-FFF2-40B4-BE49-F238E27FC236}">
                <a16:creationId xmlns:a16="http://schemas.microsoft.com/office/drawing/2014/main" id="{512F9FCF-785F-884F-B425-E6A44B21BA88}"/>
              </a:ext>
            </a:extLst>
          </p:cNvPr>
          <p:cNvPicPr>
            <a:picLocks noGrp="1" noChangeAspect="1"/>
          </p:cNvPicPr>
          <p:nvPr>
            <p:ph idx="1"/>
          </p:nvPr>
        </p:nvPicPr>
        <p:blipFill>
          <a:blip r:embed="rId2"/>
          <a:stretch>
            <a:fillRect/>
          </a:stretch>
        </p:blipFill>
        <p:spPr>
          <a:xfrm>
            <a:off x="3725488" y="857250"/>
            <a:ext cx="3581399" cy="5143500"/>
          </a:xfrm>
        </p:spPr>
      </p:pic>
      <p:sp>
        <p:nvSpPr>
          <p:cNvPr id="4" name="Text Placeholder 3">
            <a:extLst>
              <a:ext uri="{FF2B5EF4-FFF2-40B4-BE49-F238E27FC236}">
                <a16:creationId xmlns:a16="http://schemas.microsoft.com/office/drawing/2014/main" id="{995FB660-EADF-4547-BFF7-3C14C3E045F7}"/>
              </a:ext>
            </a:extLst>
          </p:cNvPr>
          <p:cNvSpPr>
            <a:spLocks noGrp="1"/>
          </p:cNvSpPr>
          <p:nvPr>
            <p:ph type="body" sz="half" idx="2"/>
          </p:nvPr>
        </p:nvSpPr>
        <p:spPr>
          <a:xfrm>
            <a:off x="629841" y="2602923"/>
            <a:ext cx="2949178" cy="2656068"/>
          </a:xfrm>
        </p:spPr>
        <p:txBody>
          <a:bodyPr>
            <a:normAutofit fontScale="92500"/>
          </a:bodyPr>
          <a:lstStyle/>
          <a:p>
            <a:r>
              <a:rPr lang="en-US" sz="2100" dirty="0">
                <a:latin typeface="Garamond" panose="02020404030301010803" pitchFamily="18" charset="0"/>
              </a:rPr>
              <a:t>a sub-category of philosophy that studies the phenomena of beauty and the beautiful, especially as applied to the fine arts; often prioritizes the subjective, emotional, and intellectual experience of beauty</a:t>
            </a:r>
          </a:p>
        </p:txBody>
      </p:sp>
      <p:sp>
        <p:nvSpPr>
          <p:cNvPr id="8" name="TextBox 7">
            <a:extLst>
              <a:ext uri="{FF2B5EF4-FFF2-40B4-BE49-F238E27FC236}">
                <a16:creationId xmlns:a16="http://schemas.microsoft.com/office/drawing/2014/main" id="{288401FA-9E8E-6544-9F95-13C3B8346D88}"/>
              </a:ext>
            </a:extLst>
          </p:cNvPr>
          <p:cNvSpPr txBox="1"/>
          <p:nvPr/>
        </p:nvSpPr>
        <p:spPr>
          <a:xfrm>
            <a:off x="7306887" y="3712672"/>
            <a:ext cx="1837113" cy="2169825"/>
          </a:xfrm>
          <a:prstGeom prst="rect">
            <a:avLst/>
          </a:prstGeom>
          <a:noFill/>
        </p:spPr>
        <p:txBody>
          <a:bodyPr wrap="square" rtlCol="0">
            <a:spAutoFit/>
          </a:bodyPr>
          <a:lstStyle/>
          <a:p>
            <a:endParaRPr lang="en-US" sz="1350" dirty="0"/>
          </a:p>
          <a:p>
            <a:endParaRPr lang="en-US" sz="1350" dirty="0"/>
          </a:p>
          <a:p>
            <a:endParaRPr lang="en-US" sz="1350" dirty="0"/>
          </a:p>
          <a:p>
            <a:endParaRPr lang="en-US" sz="1350" dirty="0"/>
          </a:p>
          <a:p>
            <a:endParaRPr lang="en-US" sz="1350" dirty="0"/>
          </a:p>
          <a:p>
            <a:endParaRPr lang="en-US" sz="1350" dirty="0"/>
          </a:p>
          <a:p>
            <a:endParaRPr lang="en-US" sz="1350" dirty="0"/>
          </a:p>
          <a:p>
            <a:pPr algn="ctr"/>
            <a:r>
              <a:rPr lang="en-US" sz="1350" dirty="0">
                <a:latin typeface="Garamond" panose="02020404030301010803" pitchFamily="18" charset="0"/>
              </a:rPr>
              <a:t>Johannes Vermeer, </a:t>
            </a:r>
          </a:p>
          <a:p>
            <a:pPr algn="ctr"/>
            <a:r>
              <a:rPr lang="en-US" sz="1350" i="1" dirty="0">
                <a:latin typeface="Garamond" panose="02020404030301010803" pitchFamily="18" charset="0"/>
              </a:rPr>
              <a:t>Girl with a Pearl Earring </a:t>
            </a:r>
            <a:r>
              <a:rPr lang="en-US" sz="1350" dirty="0">
                <a:latin typeface="Garamond" panose="02020404030301010803" pitchFamily="18" charset="0"/>
              </a:rPr>
              <a:t>(1665)</a:t>
            </a:r>
          </a:p>
        </p:txBody>
      </p:sp>
    </p:spTree>
    <p:extLst>
      <p:ext uri="{BB962C8B-B14F-4D97-AF65-F5344CB8AC3E}">
        <p14:creationId xmlns:p14="http://schemas.microsoft.com/office/powerpoint/2010/main" val="2920922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62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30020-71E5-9546-B569-2BFFC2F02A80}"/>
              </a:ext>
            </a:extLst>
          </p:cNvPr>
          <p:cNvSpPr>
            <a:spLocks noGrp="1"/>
          </p:cNvSpPr>
          <p:nvPr>
            <p:ph type="title"/>
          </p:nvPr>
        </p:nvSpPr>
        <p:spPr>
          <a:xfrm>
            <a:off x="174568" y="1131094"/>
            <a:ext cx="4850477" cy="1095375"/>
          </a:xfrm>
        </p:spPr>
        <p:txBody>
          <a:bodyPr>
            <a:normAutofit/>
          </a:bodyPr>
          <a:lstStyle/>
          <a:p>
            <a:r>
              <a:rPr lang="en-US" sz="3600" dirty="0">
                <a:latin typeface="Garamond" panose="02020404030301010803" pitchFamily="18" charset="0"/>
              </a:rPr>
              <a:t>“theological aesthetics,” </a:t>
            </a:r>
            <a:r>
              <a:rPr lang="en-US" sz="3600" i="1" dirty="0">
                <a:latin typeface="Garamond" panose="02020404030301010803" pitchFamily="18" charset="0"/>
              </a:rPr>
              <a:t>n.</a:t>
            </a:r>
            <a:endParaRPr lang="en-US" sz="3600" dirty="0">
              <a:latin typeface="Garamond" panose="02020404030301010803" pitchFamily="18" charset="0"/>
            </a:endParaRPr>
          </a:p>
        </p:txBody>
      </p:sp>
      <p:sp>
        <p:nvSpPr>
          <p:cNvPr id="3" name="Content Placeholder 2">
            <a:extLst>
              <a:ext uri="{FF2B5EF4-FFF2-40B4-BE49-F238E27FC236}">
                <a16:creationId xmlns:a16="http://schemas.microsoft.com/office/drawing/2014/main" id="{450F0B1A-17DB-3646-9D87-0D9760CE2264}"/>
              </a:ext>
            </a:extLst>
          </p:cNvPr>
          <p:cNvSpPr>
            <a:spLocks noGrp="1"/>
          </p:cNvSpPr>
          <p:nvPr>
            <p:ph sz="half" idx="1"/>
          </p:nvPr>
        </p:nvSpPr>
        <p:spPr/>
        <p:txBody>
          <a:bodyPr>
            <a:normAutofit fontScale="92500" lnSpcReduction="10000"/>
          </a:bodyPr>
          <a:lstStyle/>
          <a:p>
            <a:pPr marL="0" indent="0" algn="ctr">
              <a:buNone/>
            </a:pPr>
            <a:endParaRPr lang="en-US" dirty="0">
              <a:latin typeface="Garamond" panose="02020404030301010803" pitchFamily="18" charset="0"/>
            </a:endParaRPr>
          </a:p>
          <a:p>
            <a:pPr marL="0" indent="0" algn="ctr">
              <a:buNone/>
            </a:pPr>
            <a:r>
              <a:rPr lang="en-US" sz="2625" dirty="0">
                <a:latin typeface="Garamond" panose="02020404030301010803" pitchFamily="18" charset="0"/>
              </a:rPr>
              <a:t>The study of beauty, culture, the arts, and creativity through the lens of theological categories, which might include the doctrine of God as Trinity, the nature of revelation (how God reveals God’s Self to human beings), Christology, and pneumatology (the study of the Holy Spirit).</a:t>
            </a:r>
          </a:p>
          <a:p>
            <a:pPr marL="0" indent="0">
              <a:buNone/>
            </a:pPr>
            <a:r>
              <a:rPr lang="en-US" dirty="0">
                <a:latin typeface="Garamond" panose="02020404030301010803" pitchFamily="18" charset="0"/>
              </a:rPr>
              <a:t> </a:t>
            </a:r>
          </a:p>
          <a:p>
            <a:endParaRPr lang="en-US" dirty="0"/>
          </a:p>
        </p:txBody>
      </p:sp>
      <p:pic>
        <p:nvPicPr>
          <p:cNvPr id="7" name="Content Placeholder 6">
            <a:extLst>
              <a:ext uri="{FF2B5EF4-FFF2-40B4-BE49-F238E27FC236}">
                <a16:creationId xmlns:a16="http://schemas.microsoft.com/office/drawing/2014/main" id="{446681DF-466F-6841-A9DF-D17279811821}"/>
              </a:ext>
            </a:extLst>
          </p:cNvPr>
          <p:cNvPicPr>
            <a:picLocks noGrp="1" noChangeAspect="1"/>
          </p:cNvPicPr>
          <p:nvPr>
            <p:ph sz="half" idx="2"/>
          </p:nvPr>
        </p:nvPicPr>
        <p:blipFill>
          <a:blip r:embed="rId2"/>
          <a:stretch>
            <a:fillRect/>
          </a:stretch>
        </p:blipFill>
        <p:spPr>
          <a:xfrm>
            <a:off x="5199611" y="857250"/>
            <a:ext cx="2593571" cy="5120979"/>
          </a:xfrm>
        </p:spPr>
      </p:pic>
      <p:sp>
        <p:nvSpPr>
          <p:cNvPr id="8" name="TextBox 7">
            <a:extLst>
              <a:ext uri="{FF2B5EF4-FFF2-40B4-BE49-F238E27FC236}">
                <a16:creationId xmlns:a16="http://schemas.microsoft.com/office/drawing/2014/main" id="{9DCB6D50-8543-B74C-A33E-84AC868EF253}"/>
              </a:ext>
            </a:extLst>
          </p:cNvPr>
          <p:cNvSpPr txBox="1"/>
          <p:nvPr/>
        </p:nvSpPr>
        <p:spPr>
          <a:xfrm>
            <a:off x="7967749" y="3612919"/>
            <a:ext cx="997528" cy="2377574"/>
          </a:xfrm>
          <a:prstGeom prst="rect">
            <a:avLst/>
          </a:prstGeom>
          <a:noFill/>
        </p:spPr>
        <p:txBody>
          <a:bodyPr wrap="square" rtlCol="0">
            <a:spAutoFit/>
          </a:bodyPr>
          <a:lstStyle/>
          <a:p>
            <a:endParaRPr lang="en-US" sz="1350" i="1" dirty="0">
              <a:latin typeface="Garamond" panose="02020404030301010803" pitchFamily="18" charset="0"/>
            </a:endParaRPr>
          </a:p>
          <a:p>
            <a:endParaRPr lang="en-US" sz="1350" i="1" dirty="0">
              <a:latin typeface="Garamond" panose="02020404030301010803" pitchFamily="18" charset="0"/>
            </a:endParaRPr>
          </a:p>
          <a:p>
            <a:r>
              <a:rPr lang="en-US" sz="1350" i="1" dirty="0">
                <a:latin typeface="Garamond" panose="02020404030301010803" pitchFamily="18" charset="0"/>
              </a:rPr>
              <a:t>Bust of Christ </a:t>
            </a:r>
            <a:r>
              <a:rPr lang="en-US" sz="1350" i="1" dirty="0" err="1">
                <a:latin typeface="Garamond" panose="02020404030301010803" pitchFamily="18" charset="0"/>
              </a:rPr>
              <a:t>Pantocrator</a:t>
            </a:r>
            <a:r>
              <a:rPr lang="en-US" sz="1350" dirty="0">
                <a:latin typeface="Garamond" panose="02020404030301010803" pitchFamily="18" charset="0"/>
              </a:rPr>
              <a:t>, 6</a:t>
            </a:r>
            <a:r>
              <a:rPr lang="en-US" sz="1350" baseline="30000" dirty="0">
                <a:latin typeface="Garamond" panose="02020404030301010803" pitchFamily="18" charset="0"/>
              </a:rPr>
              <a:t>th</a:t>
            </a:r>
            <a:r>
              <a:rPr lang="en-US" sz="1350" dirty="0">
                <a:latin typeface="Garamond" panose="02020404030301010803" pitchFamily="18" charset="0"/>
              </a:rPr>
              <a:t> century icon. The Monastery of Saint Catherine, Sinai.</a:t>
            </a:r>
            <a:endParaRPr lang="en-US" sz="1350" i="1" dirty="0">
              <a:latin typeface="Garamond" panose="02020404030301010803" pitchFamily="18" charset="0"/>
            </a:endParaRPr>
          </a:p>
        </p:txBody>
      </p:sp>
    </p:spTree>
    <p:extLst>
      <p:ext uri="{BB962C8B-B14F-4D97-AF65-F5344CB8AC3E}">
        <p14:creationId xmlns:p14="http://schemas.microsoft.com/office/powerpoint/2010/main" val="33965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18AA-B7DC-154C-A6B4-F80C119CA8B2}"/>
              </a:ext>
            </a:extLst>
          </p:cNvPr>
          <p:cNvSpPr>
            <a:spLocks noGrp="1"/>
          </p:cNvSpPr>
          <p:nvPr>
            <p:ph type="title"/>
          </p:nvPr>
        </p:nvSpPr>
        <p:spPr>
          <a:xfrm>
            <a:off x="628650" y="236484"/>
            <a:ext cx="7886700" cy="1182414"/>
          </a:xfrm>
        </p:spPr>
        <p:txBody>
          <a:bodyPr>
            <a:normAutofit fontScale="90000"/>
          </a:bodyPr>
          <a:lstStyle/>
          <a:p>
            <a:pPr algn="ctr"/>
            <a:r>
              <a:rPr lang="en-US" dirty="0">
                <a:latin typeface="Garamond" panose="02020404030301010803" pitchFamily="18" charset="0"/>
              </a:rPr>
              <a:t>Plato’s </a:t>
            </a:r>
            <a:r>
              <a:rPr lang="en-US" i="1" dirty="0">
                <a:latin typeface="Garamond" panose="02020404030301010803" pitchFamily="18" charset="0"/>
              </a:rPr>
              <a:t>Symposium </a:t>
            </a:r>
            <a:r>
              <a:rPr lang="en-US" dirty="0">
                <a:latin typeface="Garamond" panose="02020404030301010803" pitchFamily="18" charset="0"/>
              </a:rPr>
              <a:t>(385 BC),</a:t>
            </a:r>
            <a:br>
              <a:rPr lang="en-US" dirty="0">
                <a:latin typeface="Garamond" panose="02020404030301010803" pitchFamily="18" charset="0"/>
              </a:rPr>
            </a:br>
            <a:r>
              <a:rPr lang="en-US" dirty="0">
                <a:latin typeface="Garamond" panose="02020404030301010803" pitchFamily="18" charset="0"/>
              </a:rPr>
              <a:t>The Speech of Aristophanes</a:t>
            </a:r>
          </a:p>
        </p:txBody>
      </p:sp>
      <p:pic>
        <p:nvPicPr>
          <p:cNvPr id="4" name="Picture 3">
            <a:extLst>
              <a:ext uri="{FF2B5EF4-FFF2-40B4-BE49-F238E27FC236}">
                <a16:creationId xmlns:a16="http://schemas.microsoft.com/office/drawing/2014/main" id="{D1DCF460-7785-CC42-9BB2-C6ABD4648648}"/>
              </a:ext>
            </a:extLst>
          </p:cNvPr>
          <p:cNvPicPr>
            <a:picLocks noChangeAspect="1"/>
          </p:cNvPicPr>
          <p:nvPr/>
        </p:nvPicPr>
        <p:blipFill>
          <a:blip r:embed="rId2"/>
          <a:stretch>
            <a:fillRect/>
          </a:stretch>
        </p:blipFill>
        <p:spPr>
          <a:xfrm>
            <a:off x="3335222" y="1742439"/>
            <a:ext cx="5180128" cy="3304685"/>
          </a:xfrm>
          <a:prstGeom prst="rect">
            <a:avLst/>
          </a:prstGeom>
        </p:spPr>
      </p:pic>
      <p:pic>
        <p:nvPicPr>
          <p:cNvPr id="7" name="Picture 6">
            <a:extLst>
              <a:ext uri="{FF2B5EF4-FFF2-40B4-BE49-F238E27FC236}">
                <a16:creationId xmlns:a16="http://schemas.microsoft.com/office/drawing/2014/main" id="{B12C2A5F-8AD4-4F4E-93D7-47D7D3AD72D2}"/>
              </a:ext>
            </a:extLst>
          </p:cNvPr>
          <p:cNvPicPr>
            <a:picLocks noChangeAspect="1"/>
          </p:cNvPicPr>
          <p:nvPr/>
        </p:nvPicPr>
        <p:blipFill>
          <a:blip r:embed="rId3"/>
          <a:stretch>
            <a:fillRect/>
          </a:stretch>
        </p:blipFill>
        <p:spPr>
          <a:xfrm>
            <a:off x="181550" y="2089751"/>
            <a:ext cx="2954784" cy="2610059"/>
          </a:xfrm>
          <a:prstGeom prst="rect">
            <a:avLst/>
          </a:prstGeom>
        </p:spPr>
      </p:pic>
      <p:sp>
        <p:nvSpPr>
          <p:cNvPr id="3" name="TextBox 2">
            <a:extLst>
              <a:ext uri="{FF2B5EF4-FFF2-40B4-BE49-F238E27FC236}">
                <a16:creationId xmlns:a16="http://schemas.microsoft.com/office/drawing/2014/main" id="{B0CDB99A-CFC8-294E-ADFE-BDD333FA63ED}"/>
              </a:ext>
            </a:extLst>
          </p:cNvPr>
          <p:cNvSpPr txBox="1"/>
          <p:nvPr/>
        </p:nvSpPr>
        <p:spPr>
          <a:xfrm>
            <a:off x="346841" y="5047124"/>
            <a:ext cx="8168509" cy="1200329"/>
          </a:xfrm>
          <a:prstGeom prst="rect">
            <a:avLst/>
          </a:prstGeom>
          <a:noFill/>
        </p:spPr>
        <p:txBody>
          <a:bodyPr wrap="square" rtlCol="0">
            <a:spAutoFit/>
          </a:bodyPr>
          <a:lstStyle/>
          <a:p>
            <a:pPr algn="ctr"/>
            <a:endParaRPr lang="en-US" dirty="0">
              <a:latin typeface="Garamond" panose="02020404030301010803" pitchFamily="18" charset="0"/>
            </a:endParaRPr>
          </a:p>
          <a:p>
            <a:pPr algn="ctr"/>
            <a:r>
              <a:rPr lang="en-US" dirty="0">
                <a:latin typeface="Garamond" panose="02020404030301010803" pitchFamily="18" charset="0"/>
              </a:rPr>
              <a:t>“Love is born into every human being; it calls back the halves of our original nature together; it tries to makes one out of two and heal the wound of human nature” </a:t>
            </a:r>
          </a:p>
          <a:p>
            <a:pPr algn="ctr"/>
            <a:r>
              <a:rPr lang="en-US" dirty="0">
                <a:latin typeface="Garamond" panose="02020404030301010803" pitchFamily="18" charset="0"/>
              </a:rPr>
              <a:t>(Plato, </a:t>
            </a:r>
            <a:r>
              <a:rPr lang="en-US" i="1" dirty="0">
                <a:latin typeface="Garamond" panose="02020404030301010803" pitchFamily="18" charset="0"/>
              </a:rPr>
              <a:t>Symposium</a:t>
            </a:r>
            <a:r>
              <a:rPr lang="en-US" dirty="0">
                <a:latin typeface="Garamond" panose="02020404030301010803" pitchFamily="18" charset="0"/>
              </a:rPr>
              <a:t>, 191D). </a:t>
            </a:r>
          </a:p>
        </p:txBody>
      </p:sp>
    </p:spTree>
    <p:extLst>
      <p:ext uri="{BB962C8B-B14F-4D97-AF65-F5344CB8AC3E}">
        <p14:creationId xmlns:p14="http://schemas.microsoft.com/office/powerpoint/2010/main" val="215614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E6A9EE-7EC5-1A45-B710-ACBBC6F8B819}"/>
              </a:ext>
            </a:extLst>
          </p:cNvPr>
          <p:cNvPicPr>
            <a:picLocks noChangeAspect="1"/>
          </p:cNvPicPr>
          <p:nvPr/>
        </p:nvPicPr>
        <p:blipFill>
          <a:blip r:embed="rId2"/>
          <a:stretch>
            <a:fillRect/>
          </a:stretch>
        </p:blipFill>
        <p:spPr>
          <a:xfrm>
            <a:off x="297027" y="321991"/>
            <a:ext cx="3762017" cy="6300913"/>
          </a:xfrm>
          <a:prstGeom prst="rect">
            <a:avLst/>
          </a:prstGeom>
        </p:spPr>
      </p:pic>
      <p:sp>
        <p:nvSpPr>
          <p:cNvPr id="4" name="TextBox 3">
            <a:extLst>
              <a:ext uri="{FF2B5EF4-FFF2-40B4-BE49-F238E27FC236}">
                <a16:creationId xmlns:a16="http://schemas.microsoft.com/office/drawing/2014/main" id="{662E4B11-5726-A945-8761-9355DD225591}"/>
              </a:ext>
            </a:extLst>
          </p:cNvPr>
          <p:cNvSpPr txBox="1"/>
          <p:nvPr/>
        </p:nvSpPr>
        <p:spPr>
          <a:xfrm>
            <a:off x="4200525" y="321992"/>
            <a:ext cx="4517806" cy="6394058"/>
          </a:xfrm>
          <a:prstGeom prst="rect">
            <a:avLst/>
          </a:prstGeom>
          <a:noFill/>
        </p:spPr>
        <p:txBody>
          <a:bodyPr wrap="square" rtlCol="0">
            <a:spAutoFit/>
          </a:bodyPr>
          <a:lstStyle/>
          <a:p>
            <a:endParaRPr lang="en-US" sz="1350" i="1" dirty="0">
              <a:latin typeface="Garamond" panose="02020404030301010803" pitchFamily="18" charset="0"/>
            </a:endParaRPr>
          </a:p>
          <a:p>
            <a:r>
              <a:rPr lang="en-US" sz="2000" dirty="0">
                <a:latin typeface="Garamond" panose="02020404030301010803" pitchFamily="18" charset="0"/>
              </a:rPr>
              <a:t>“You see, Socrates,” she said, “what Love wants is not beauty, as you think it is.”</a:t>
            </a:r>
          </a:p>
          <a:p>
            <a:endParaRPr lang="en-US" sz="2000" dirty="0">
              <a:latin typeface="Garamond" panose="02020404030301010803" pitchFamily="18" charset="0"/>
            </a:endParaRPr>
          </a:p>
          <a:p>
            <a:r>
              <a:rPr lang="en-US" sz="2000" dirty="0">
                <a:latin typeface="Garamond" panose="02020404030301010803" pitchFamily="18" charset="0"/>
              </a:rPr>
              <a:t>“Well, what is it, then?”</a:t>
            </a:r>
          </a:p>
          <a:p>
            <a:endParaRPr lang="en-US" sz="2000" dirty="0">
              <a:latin typeface="Garamond" panose="02020404030301010803" pitchFamily="18" charset="0"/>
            </a:endParaRPr>
          </a:p>
          <a:p>
            <a:r>
              <a:rPr lang="en-US" sz="2000" dirty="0">
                <a:latin typeface="Garamond" panose="02020404030301010803" pitchFamily="18" charset="0"/>
              </a:rPr>
              <a:t>“Reproduction and birth in beauty.”</a:t>
            </a:r>
          </a:p>
          <a:p>
            <a:endParaRPr lang="en-US" sz="2000" dirty="0">
              <a:latin typeface="Garamond" panose="02020404030301010803" pitchFamily="18" charset="0"/>
            </a:endParaRPr>
          </a:p>
          <a:p>
            <a:r>
              <a:rPr lang="en-US" sz="2000" dirty="0">
                <a:latin typeface="Garamond" panose="02020404030301010803" pitchFamily="18" charset="0"/>
              </a:rPr>
              <a:t>“Maybe,” I said.</a:t>
            </a:r>
          </a:p>
          <a:p>
            <a:endParaRPr lang="en-US" sz="2000" dirty="0">
              <a:latin typeface="Garamond" panose="02020404030301010803" pitchFamily="18" charset="0"/>
            </a:endParaRPr>
          </a:p>
          <a:p>
            <a:r>
              <a:rPr lang="en-US" sz="2000" dirty="0">
                <a:latin typeface="Garamond" panose="02020404030301010803" pitchFamily="18" charset="0"/>
              </a:rPr>
              <a:t>“Certainly,” she said. “Now, why reproduction? It’s because reproduction goes on forever; it is what mortals have in place of immortality. A lover must desire immortality along with the good, if what we agreed earlier was right, that Love wants to possess the good forever. It follows from our argument that Love must desire immortality.”</a:t>
            </a:r>
          </a:p>
          <a:p>
            <a:endParaRPr lang="en-US" dirty="0">
              <a:latin typeface="Garamond" panose="02020404030301010803" pitchFamily="18" charset="0"/>
            </a:endParaRPr>
          </a:p>
          <a:p>
            <a:pPr algn="r"/>
            <a:r>
              <a:rPr lang="en-US" dirty="0">
                <a:latin typeface="Garamond" panose="02020404030301010803" pitchFamily="18" charset="0"/>
              </a:rPr>
              <a:t>Plato, </a:t>
            </a:r>
            <a:r>
              <a:rPr lang="en-US" i="1" dirty="0">
                <a:latin typeface="Garamond" panose="02020404030301010803" pitchFamily="18" charset="0"/>
              </a:rPr>
              <a:t>Symposium</a:t>
            </a:r>
            <a:r>
              <a:rPr lang="en-US" dirty="0">
                <a:latin typeface="Garamond" panose="02020404030301010803" pitchFamily="18" charset="0"/>
              </a:rPr>
              <a:t>, 206E-207A</a:t>
            </a:r>
          </a:p>
        </p:txBody>
      </p:sp>
    </p:spTree>
    <p:extLst>
      <p:ext uri="{BB962C8B-B14F-4D97-AF65-F5344CB8AC3E}">
        <p14:creationId xmlns:p14="http://schemas.microsoft.com/office/powerpoint/2010/main" val="234529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9E651-20D3-E74D-9572-46EFBC9654F5}"/>
              </a:ext>
            </a:extLst>
          </p:cNvPr>
          <p:cNvSpPr>
            <a:spLocks noGrp="1"/>
          </p:cNvSpPr>
          <p:nvPr>
            <p:ph type="title"/>
          </p:nvPr>
        </p:nvSpPr>
        <p:spPr/>
        <p:txBody>
          <a:bodyPr/>
          <a:lstStyle/>
          <a:p>
            <a:r>
              <a:rPr lang="en-US" dirty="0">
                <a:latin typeface="Garamond" panose="02020404030301010803" pitchFamily="18" charset="0"/>
              </a:rPr>
              <a:t>St Augustine, </a:t>
            </a:r>
            <a:r>
              <a:rPr lang="en-US" i="1" dirty="0">
                <a:latin typeface="Garamond" panose="02020404030301010803" pitchFamily="18" charset="0"/>
              </a:rPr>
              <a:t>Confessions</a:t>
            </a:r>
            <a:endParaRPr lang="en-US" dirty="0">
              <a:latin typeface="Garamond" panose="02020404030301010803" pitchFamily="18" charset="0"/>
            </a:endParaRPr>
          </a:p>
        </p:txBody>
      </p:sp>
      <p:sp>
        <p:nvSpPr>
          <p:cNvPr id="3" name="Content Placeholder 2">
            <a:extLst>
              <a:ext uri="{FF2B5EF4-FFF2-40B4-BE49-F238E27FC236}">
                <a16:creationId xmlns:a16="http://schemas.microsoft.com/office/drawing/2014/main" id="{F0705081-310C-CA4A-8748-3F954313C14A}"/>
              </a:ext>
            </a:extLst>
          </p:cNvPr>
          <p:cNvSpPr>
            <a:spLocks noGrp="1"/>
          </p:cNvSpPr>
          <p:nvPr>
            <p:ph idx="1"/>
          </p:nvPr>
        </p:nvSpPr>
        <p:spPr>
          <a:xfrm>
            <a:off x="55774" y="1954530"/>
            <a:ext cx="5293467" cy="3728496"/>
          </a:xfrm>
        </p:spPr>
        <p:txBody>
          <a:bodyPr>
            <a:normAutofit fontScale="92500"/>
          </a:bodyPr>
          <a:lstStyle/>
          <a:p>
            <a:pPr marL="0" indent="0" algn="ctr">
              <a:buNone/>
            </a:pPr>
            <a:r>
              <a:rPr lang="en-US" sz="1950" dirty="0">
                <a:latin typeface="Garamond" panose="02020404030301010803" pitchFamily="18" charset="0"/>
              </a:rPr>
              <a:t>"Late have I loved you, </a:t>
            </a:r>
            <a:r>
              <a:rPr lang="en-US" sz="1950" b="1" dirty="0">
                <a:latin typeface="Garamond" panose="02020404030301010803" pitchFamily="18" charset="0"/>
              </a:rPr>
              <a:t>O Beauty ever ancient, ever new</a:t>
            </a:r>
            <a:r>
              <a:rPr lang="en-US" sz="1950" dirty="0">
                <a:latin typeface="Garamond" panose="02020404030301010803" pitchFamily="18" charset="0"/>
              </a:rPr>
              <a:t>, late have I loved you! You were within me, but I was outside, and it was there that I searched for you. In my unloveliness I plunged into the lovely things which you created. You were with me, but I was not with you. </a:t>
            </a:r>
            <a:r>
              <a:rPr lang="en-US" sz="1950" b="1" dirty="0">
                <a:latin typeface="Garamond" panose="02020404030301010803" pitchFamily="18" charset="0"/>
              </a:rPr>
              <a:t>Created things kept me from you; yet if they had not been in you they would have not been at all. </a:t>
            </a:r>
            <a:r>
              <a:rPr lang="en-US" sz="1950" dirty="0">
                <a:latin typeface="Garamond" panose="02020404030301010803" pitchFamily="18" charset="0"/>
              </a:rPr>
              <a:t>You called, you shouted, and you broke through my deafness. </a:t>
            </a:r>
            <a:r>
              <a:rPr lang="en-US" sz="1950" b="1" dirty="0">
                <a:latin typeface="Garamond" panose="02020404030301010803" pitchFamily="18" charset="0"/>
              </a:rPr>
              <a:t>You flashed, you shone, and you dispelled my blindness</a:t>
            </a:r>
            <a:r>
              <a:rPr lang="en-US" sz="1950" dirty="0">
                <a:latin typeface="Garamond" panose="02020404030301010803" pitchFamily="18" charset="0"/>
              </a:rPr>
              <a:t>. You breathed your fragrance on me; I drew in breath and now I pant for you. I have tasted you, now I hunger and thirst for more. You touched me, and I burned for your peace.”</a:t>
            </a:r>
          </a:p>
          <a:p>
            <a:endParaRPr lang="en-US" dirty="0"/>
          </a:p>
        </p:txBody>
      </p:sp>
      <p:pic>
        <p:nvPicPr>
          <p:cNvPr id="5" name="Picture 4">
            <a:extLst>
              <a:ext uri="{FF2B5EF4-FFF2-40B4-BE49-F238E27FC236}">
                <a16:creationId xmlns:a16="http://schemas.microsoft.com/office/drawing/2014/main" id="{78C95815-08B4-8840-925C-027FA93562C7}"/>
              </a:ext>
            </a:extLst>
          </p:cNvPr>
          <p:cNvPicPr>
            <a:picLocks noChangeAspect="1"/>
          </p:cNvPicPr>
          <p:nvPr/>
        </p:nvPicPr>
        <p:blipFill>
          <a:blip r:embed="rId2"/>
          <a:stretch>
            <a:fillRect/>
          </a:stretch>
        </p:blipFill>
        <p:spPr>
          <a:xfrm>
            <a:off x="5349241" y="1492935"/>
            <a:ext cx="3539482" cy="4190091"/>
          </a:xfrm>
          <a:prstGeom prst="rect">
            <a:avLst/>
          </a:prstGeom>
        </p:spPr>
      </p:pic>
    </p:spTree>
    <p:extLst>
      <p:ext uri="{BB962C8B-B14F-4D97-AF65-F5344CB8AC3E}">
        <p14:creationId xmlns:p14="http://schemas.microsoft.com/office/powerpoint/2010/main" val="320295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57E612-49AF-3045-8354-B4BD5946F331}"/>
              </a:ext>
            </a:extLst>
          </p:cNvPr>
          <p:cNvSpPr txBox="1"/>
          <p:nvPr/>
        </p:nvSpPr>
        <p:spPr>
          <a:xfrm>
            <a:off x="411479" y="1555518"/>
            <a:ext cx="4463664" cy="4178067"/>
          </a:xfrm>
          <a:prstGeom prst="rect">
            <a:avLst/>
          </a:prstGeom>
          <a:noFill/>
        </p:spPr>
        <p:txBody>
          <a:bodyPr wrap="square" rtlCol="0">
            <a:spAutoFit/>
          </a:bodyPr>
          <a:lstStyle/>
          <a:p>
            <a:pPr algn="ctr"/>
            <a:r>
              <a:rPr lang="en-US" sz="2100" dirty="0">
                <a:latin typeface="Garamond" panose="02020404030301010803" pitchFamily="18" charset="0"/>
              </a:rPr>
              <a:t>In beautiful things</a:t>
            </a:r>
          </a:p>
          <a:p>
            <a:pPr algn="ctr"/>
            <a:r>
              <a:rPr lang="en-US" sz="2100" dirty="0">
                <a:latin typeface="Garamond" panose="02020404030301010803" pitchFamily="18" charset="0"/>
              </a:rPr>
              <a:t>He saw Beauty itself</a:t>
            </a:r>
          </a:p>
          <a:p>
            <a:pPr algn="ctr"/>
            <a:r>
              <a:rPr lang="en-US" sz="2100" dirty="0">
                <a:latin typeface="Garamond" panose="02020404030301010803" pitchFamily="18" charset="0"/>
              </a:rPr>
              <a:t>and through his vestiges imprinted on creation</a:t>
            </a:r>
          </a:p>
          <a:p>
            <a:pPr algn="ctr"/>
            <a:r>
              <a:rPr lang="en-US" sz="2100" dirty="0">
                <a:latin typeface="Garamond" panose="02020404030301010803" pitchFamily="18" charset="0"/>
              </a:rPr>
              <a:t>he followed his Beloved everywhere,</a:t>
            </a:r>
          </a:p>
          <a:p>
            <a:pPr algn="ctr"/>
            <a:r>
              <a:rPr lang="en-US" sz="2100" dirty="0">
                <a:latin typeface="Garamond" panose="02020404030301010803" pitchFamily="18" charset="0"/>
              </a:rPr>
              <a:t>making from all things a ladder </a:t>
            </a:r>
          </a:p>
          <a:p>
            <a:pPr algn="ctr"/>
            <a:r>
              <a:rPr lang="en-US" sz="2100" dirty="0">
                <a:latin typeface="Garamond" panose="02020404030301010803" pitchFamily="18" charset="0"/>
              </a:rPr>
              <a:t>by which he could climb up</a:t>
            </a:r>
          </a:p>
          <a:p>
            <a:pPr algn="ctr"/>
            <a:r>
              <a:rPr lang="en-US" sz="2100" dirty="0">
                <a:latin typeface="Garamond" panose="02020404030301010803" pitchFamily="18" charset="0"/>
              </a:rPr>
              <a:t>and embrace him who is utterly desirable.</a:t>
            </a:r>
          </a:p>
          <a:p>
            <a:endParaRPr lang="en-US" sz="2100" dirty="0">
              <a:latin typeface="Garamond" panose="02020404030301010803" pitchFamily="18" charset="0"/>
            </a:endParaRPr>
          </a:p>
          <a:p>
            <a:pPr algn="r"/>
            <a:r>
              <a:rPr lang="en-US" sz="2100" dirty="0">
                <a:latin typeface="Garamond" panose="02020404030301010803" pitchFamily="18" charset="0"/>
              </a:rPr>
              <a:t>-St. Bonaventure</a:t>
            </a:r>
          </a:p>
          <a:p>
            <a:pPr algn="r"/>
            <a:r>
              <a:rPr lang="en-US" sz="2100" dirty="0">
                <a:latin typeface="Garamond" panose="02020404030301010803" pitchFamily="18" charset="0"/>
              </a:rPr>
              <a:t>“Life of St. Francis”</a:t>
            </a:r>
          </a:p>
          <a:p>
            <a:pPr algn="r"/>
            <a:r>
              <a:rPr lang="en-US" sz="2100" i="1" dirty="0">
                <a:latin typeface="Garamond" panose="02020404030301010803" pitchFamily="18" charset="0"/>
              </a:rPr>
              <a:t>Classics of Western Spirituality, </a:t>
            </a:r>
            <a:r>
              <a:rPr lang="en-US" sz="2100" dirty="0">
                <a:latin typeface="Garamond" panose="02020404030301010803" pitchFamily="18" charset="0"/>
              </a:rPr>
              <a:t>263</a:t>
            </a:r>
            <a:endParaRPr lang="en-US" sz="2100" i="1" dirty="0">
              <a:latin typeface="Garamond" panose="02020404030301010803" pitchFamily="18" charset="0"/>
            </a:endParaRPr>
          </a:p>
          <a:p>
            <a:endParaRPr lang="en-US" sz="1350" dirty="0">
              <a:latin typeface="Garamond" panose="02020404030301010803" pitchFamily="18" charset="0"/>
            </a:endParaRPr>
          </a:p>
        </p:txBody>
      </p:sp>
      <p:pic>
        <p:nvPicPr>
          <p:cNvPr id="5" name="Picture 4">
            <a:extLst>
              <a:ext uri="{FF2B5EF4-FFF2-40B4-BE49-F238E27FC236}">
                <a16:creationId xmlns:a16="http://schemas.microsoft.com/office/drawing/2014/main" id="{398C21B9-2E84-8645-90DF-A2EF89A0470C}"/>
              </a:ext>
            </a:extLst>
          </p:cNvPr>
          <p:cNvPicPr>
            <a:picLocks noChangeAspect="1"/>
          </p:cNvPicPr>
          <p:nvPr/>
        </p:nvPicPr>
        <p:blipFill>
          <a:blip r:embed="rId2"/>
          <a:stretch>
            <a:fillRect/>
          </a:stretch>
        </p:blipFill>
        <p:spPr>
          <a:xfrm>
            <a:off x="5322406" y="857250"/>
            <a:ext cx="3121462" cy="5143500"/>
          </a:xfrm>
          <a:prstGeom prst="rect">
            <a:avLst/>
          </a:prstGeom>
        </p:spPr>
      </p:pic>
    </p:spTree>
    <p:extLst>
      <p:ext uri="{BB962C8B-B14F-4D97-AF65-F5344CB8AC3E}">
        <p14:creationId xmlns:p14="http://schemas.microsoft.com/office/powerpoint/2010/main" val="3436315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alpha val="66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80D70-54CC-3347-8B62-1D2C604789DE}"/>
              </a:ext>
            </a:extLst>
          </p:cNvPr>
          <p:cNvSpPr txBox="1"/>
          <p:nvPr/>
        </p:nvSpPr>
        <p:spPr>
          <a:xfrm>
            <a:off x="4348977" y="538501"/>
            <a:ext cx="4282068" cy="5416868"/>
          </a:xfrm>
          <a:prstGeom prst="rect">
            <a:avLst/>
          </a:prstGeom>
          <a:noFill/>
        </p:spPr>
        <p:txBody>
          <a:bodyPr wrap="square" rtlCol="0">
            <a:spAutoFit/>
          </a:bodyPr>
          <a:lstStyle/>
          <a:p>
            <a:endParaRPr lang="en-US" dirty="0">
              <a:latin typeface="Garamond" panose="02020404030301010803" pitchFamily="18" charset="0"/>
            </a:endParaRPr>
          </a:p>
          <a:p>
            <a:r>
              <a:rPr lang="en-US" dirty="0">
                <a:latin typeface="Garamond" panose="02020404030301010803" pitchFamily="18" charset="0"/>
              </a:rPr>
              <a:t>“My countenance sustained him for a while;</a:t>
            </a:r>
          </a:p>
          <a:p>
            <a:r>
              <a:rPr lang="en-US" dirty="0">
                <a:latin typeface="Garamond" panose="02020404030301010803" pitchFamily="18" charset="0"/>
              </a:rPr>
              <a:t>Showing my youthful eyes to him, I led</a:t>
            </a:r>
          </a:p>
          <a:p>
            <a:r>
              <a:rPr lang="en-US" dirty="0">
                <a:latin typeface="Garamond" panose="02020404030301010803" pitchFamily="18" charset="0"/>
              </a:rPr>
              <a:t>Him with me toward the way of righteousness.</a:t>
            </a:r>
          </a:p>
          <a:p>
            <a:r>
              <a:rPr lang="en-US" dirty="0">
                <a:latin typeface="Garamond" panose="02020404030301010803" pitchFamily="18" charset="0"/>
              </a:rPr>
              <a:t>	As soon as I, upon the threshold of</a:t>
            </a:r>
          </a:p>
          <a:p>
            <a:r>
              <a:rPr lang="en-US" dirty="0">
                <a:latin typeface="Garamond" panose="02020404030301010803" pitchFamily="18" charset="0"/>
              </a:rPr>
              <a:t> my second age, had changed my life, he took</a:t>
            </a:r>
          </a:p>
          <a:p>
            <a:r>
              <a:rPr lang="en-US" dirty="0">
                <a:latin typeface="Garamond" panose="02020404030301010803" pitchFamily="18" charset="0"/>
              </a:rPr>
              <a:t>himself away from me and followed after </a:t>
            </a:r>
          </a:p>
          <a:p>
            <a:r>
              <a:rPr lang="en-US" dirty="0">
                <a:latin typeface="Garamond" panose="02020404030301010803" pitchFamily="18" charset="0"/>
              </a:rPr>
              <a:t>another; when, from flesh to spirit, I</a:t>
            </a:r>
          </a:p>
          <a:p>
            <a:r>
              <a:rPr lang="en-US" dirty="0">
                <a:latin typeface="Garamond" panose="02020404030301010803" pitchFamily="18" charset="0"/>
              </a:rPr>
              <a:t>had risen, and my goodness and my beauty </a:t>
            </a:r>
          </a:p>
          <a:p>
            <a:r>
              <a:rPr lang="en-US" dirty="0">
                <a:latin typeface="Garamond" panose="02020404030301010803" pitchFamily="18" charset="0"/>
              </a:rPr>
              <a:t>had grown, I was less dear to him, less welcome:</a:t>
            </a:r>
          </a:p>
          <a:p>
            <a:r>
              <a:rPr lang="en-US" dirty="0">
                <a:latin typeface="Garamond" panose="02020404030301010803" pitchFamily="18" charset="0"/>
              </a:rPr>
              <a:t>	he turned his footsteps toward an untrue path;</a:t>
            </a:r>
          </a:p>
          <a:p>
            <a:r>
              <a:rPr lang="en-US" dirty="0">
                <a:latin typeface="Garamond" panose="02020404030301010803" pitchFamily="18" charset="0"/>
              </a:rPr>
              <a:t>he followed counterfeits of goodness, which</a:t>
            </a:r>
          </a:p>
          <a:p>
            <a:r>
              <a:rPr lang="en-US" dirty="0">
                <a:latin typeface="Garamond" panose="02020404030301010803" pitchFamily="18" charset="0"/>
              </a:rPr>
              <a:t>will never pay in full what they have promised.”</a:t>
            </a:r>
          </a:p>
          <a:p>
            <a:r>
              <a:rPr lang="en-US" sz="2200" dirty="0">
                <a:latin typeface="Garamond" panose="02020404030301010803" pitchFamily="18" charset="0"/>
              </a:rPr>
              <a:t>		</a:t>
            </a:r>
            <a:r>
              <a:rPr lang="en-US" sz="1600" dirty="0">
                <a:latin typeface="Garamond" panose="02020404030301010803" pitchFamily="18" charset="0"/>
              </a:rPr>
              <a:t>-Dante, </a:t>
            </a:r>
            <a:r>
              <a:rPr lang="en-US" sz="1600" i="1" dirty="0" err="1">
                <a:latin typeface="Garamond" panose="02020404030301010803" pitchFamily="18" charset="0"/>
              </a:rPr>
              <a:t>Purgatorio</a:t>
            </a:r>
            <a:r>
              <a:rPr lang="en-US" sz="1600" dirty="0">
                <a:latin typeface="Garamond" panose="02020404030301010803" pitchFamily="18" charset="0"/>
              </a:rPr>
              <a:t>, Canto XXX, 121-132</a:t>
            </a:r>
          </a:p>
          <a:p>
            <a:endParaRPr lang="en-US" dirty="0"/>
          </a:p>
        </p:txBody>
      </p:sp>
      <p:pic>
        <p:nvPicPr>
          <p:cNvPr id="5" name="Picture 4">
            <a:extLst>
              <a:ext uri="{FF2B5EF4-FFF2-40B4-BE49-F238E27FC236}">
                <a16:creationId xmlns:a16="http://schemas.microsoft.com/office/drawing/2014/main" id="{FCA425BF-EBBA-7040-950C-173F9C02387F}"/>
              </a:ext>
            </a:extLst>
          </p:cNvPr>
          <p:cNvPicPr>
            <a:picLocks noChangeAspect="1"/>
          </p:cNvPicPr>
          <p:nvPr/>
        </p:nvPicPr>
        <p:blipFill>
          <a:blip r:embed="rId2"/>
          <a:stretch>
            <a:fillRect/>
          </a:stretch>
        </p:blipFill>
        <p:spPr>
          <a:xfrm>
            <a:off x="341972" y="538501"/>
            <a:ext cx="3806282" cy="4884729"/>
          </a:xfrm>
          <a:prstGeom prst="rect">
            <a:avLst/>
          </a:prstGeom>
        </p:spPr>
      </p:pic>
      <p:sp>
        <p:nvSpPr>
          <p:cNvPr id="6" name="TextBox 5">
            <a:extLst>
              <a:ext uri="{FF2B5EF4-FFF2-40B4-BE49-F238E27FC236}">
                <a16:creationId xmlns:a16="http://schemas.microsoft.com/office/drawing/2014/main" id="{C4F7BF72-4CEE-0A44-8D85-0AFADDD57B30}"/>
              </a:ext>
            </a:extLst>
          </p:cNvPr>
          <p:cNvSpPr txBox="1"/>
          <p:nvPr/>
        </p:nvSpPr>
        <p:spPr>
          <a:xfrm>
            <a:off x="341971" y="5678370"/>
            <a:ext cx="3806283" cy="307777"/>
          </a:xfrm>
          <a:prstGeom prst="rect">
            <a:avLst/>
          </a:prstGeom>
          <a:noFill/>
        </p:spPr>
        <p:txBody>
          <a:bodyPr wrap="square" rtlCol="0">
            <a:spAutoFit/>
          </a:bodyPr>
          <a:lstStyle/>
          <a:p>
            <a:pPr algn="ctr"/>
            <a:r>
              <a:rPr lang="en-US" sz="1400" dirty="0">
                <a:latin typeface="Garamond" panose="02020404030301010803" pitchFamily="18" charset="0"/>
              </a:rPr>
              <a:t>Dante Gabriel Rossetti, “Beata Beatrix” (1864)</a:t>
            </a:r>
          </a:p>
        </p:txBody>
      </p:sp>
    </p:spTree>
    <p:extLst>
      <p:ext uri="{BB962C8B-B14F-4D97-AF65-F5344CB8AC3E}">
        <p14:creationId xmlns:p14="http://schemas.microsoft.com/office/powerpoint/2010/main" val="2781178661"/>
      </p:ext>
    </p:extLst>
  </p:cSld>
  <p:clrMapOvr>
    <a:masterClrMapping/>
  </p:clrMapOvr>
</p:sld>
</file>

<file path=ppt/theme/theme1.xml><?xml version="1.0" encoding="utf-8"?>
<a:theme xmlns:a="http://schemas.openxmlformats.org/drawingml/2006/main" name="Office Theme">
  <a:themeElements>
    <a:clrScheme name="Perception">
      <a:dk1>
        <a:sysClr val="windowText" lastClr="000000"/>
      </a:dk1>
      <a:lt1>
        <a:sysClr val="window" lastClr="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12676</TotalTime>
  <Words>1400</Words>
  <Application>Microsoft Macintosh PowerPoint</Application>
  <PresentationFormat>On-screen Show (4:3)</PresentationFormat>
  <Paragraphs>136</Paragraphs>
  <Slides>23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Garamond</vt:lpstr>
      <vt:lpstr>Office Theme</vt:lpstr>
      <vt:lpstr>SEEING THE BEAUTY OF GOD: DANTE’S PARADISO</vt:lpstr>
      <vt:lpstr>Dante’s Divine Comedy</vt:lpstr>
      <vt:lpstr>“aesthetics,” n.</vt:lpstr>
      <vt:lpstr>“theological aesthetics,” n.</vt:lpstr>
      <vt:lpstr>Plato’s Symposium (385 BC), The Speech of Aristophanes</vt:lpstr>
      <vt:lpstr>PowerPoint Presentation</vt:lpstr>
      <vt:lpstr>St Augustine, Confessions</vt:lpstr>
      <vt:lpstr>PowerPoint Presentation</vt:lpstr>
      <vt:lpstr>PowerPoint Presentation</vt:lpstr>
      <vt:lpstr>Aesthetic-Optical Themes  in Dante’s Paradiso    -Vision: The phenomenon of sight and Dante’s gradual strengthening of sight   -Light and its reflection  -Perspective  -The relationship of subjective and objective (the seer and the seen)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Jenny Martin</cp:lastModifiedBy>
  <cp:revision>82</cp:revision>
  <dcterms:created xsi:type="dcterms:W3CDTF">2010-04-12T23:12:02Z</dcterms:created>
  <dcterms:modified xsi:type="dcterms:W3CDTF">2020-02-12T01:54:53Z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